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58" r:id="rId4"/>
    <p:sldId id="259" r:id="rId5"/>
    <p:sldId id="261" r:id="rId6"/>
    <p:sldId id="262" r:id="rId7"/>
    <p:sldId id="264" r:id="rId8"/>
    <p:sldId id="265" r:id="rId9"/>
    <p:sldId id="266" r:id="rId10"/>
    <p:sldId id="267" r:id="rId11"/>
    <p:sldId id="268"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60" r:id="rId36"/>
    <p:sldId id="263" r:id="rId37"/>
    <p:sldId id="26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image" Target="../media/image47.wmf"/><Relationship Id="rId7" Type="http://schemas.openxmlformats.org/officeDocument/2006/relationships/image" Target="../media/image51.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 Id="rId9" Type="http://schemas.openxmlformats.org/officeDocument/2006/relationships/image" Target="../media/image53.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56.wmf"/><Relationship Id="rId7" Type="http://schemas.openxmlformats.org/officeDocument/2006/relationships/image" Target="../media/image60.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 Id="rId9" Type="http://schemas.openxmlformats.org/officeDocument/2006/relationships/image" Target="../media/image6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 Id="rId4" Type="http://schemas.openxmlformats.org/officeDocument/2006/relationships/image" Target="../media/image67.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image" Target="../media/image71.wmf"/><Relationship Id="rId7" Type="http://schemas.openxmlformats.org/officeDocument/2006/relationships/image" Target="../media/image75.wmf"/><Relationship Id="rId2" Type="http://schemas.openxmlformats.org/officeDocument/2006/relationships/image" Target="../media/image70.wmf"/><Relationship Id="rId1" Type="http://schemas.openxmlformats.org/officeDocument/2006/relationships/image" Target="../media/image69.wmf"/><Relationship Id="rId6" Type="http://schemas.openxmlformats.org/officeDocument/2006/relationships/image" Target="../media/image74.wmf"/><Relationship Id="rId5" Type="http://schemas.openxmlformats.org/officeDocument/2006/relationships/image" Target="../media/image73.wmf"/><Relationship Id="rId4" Type="http://schemas.openxmlformats.org/officeDocument/2006/relationships/image" Target="../media/image72.wmf"/><Relationship Id="rId9" Type="http://schemas.openxmlformats.org/officeDocument/2006/relationships/image" Target="../media/image7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88.wmf"/><Relationship Id="rId3" Type="http://schemas.openxmlformats.org/officeDocument/2006/relationships/image" Target="../media/image83.wmf"/><Relationship Id="rId7" Type="http://schemas.openxmlformats.org/officeDocument/2006/relationships/image" Target="../media/image87.wmf"/><Relationship Id="rId2" Type="http://schemas.openxmlformats.org/officeDocument/2006/relationships/image" Target="../media/image82.wmf"/><Relationship Id="rId1" Type="http://schemas.openxmlformats.org/officeDocument/2006/relationships/image" Target="../media/image81.wmf"/><Relationship Id="rId6" Type="http://schemas.openxmlformats.org/officeDocument/2006/relationships/image" Target="../media/image86.wmf"/><Relationship Id="rId11" Type="http://schemas.openxmlformats.org/officeDocument/2006/relationships/image" Target="../media/image91.wmf"/><Relationship Id="rId5" Type="http://schemas.openxmlformats.org/officeDocument/2006/relationships/image" Target="../media/image85.wmf"/><Relationship Id="rId10" Type="http://schemas.openxmlformats.org/officeDocument/2006/relationships/image" Target="../media/image90.wmf"/><Relationship Id="rId4" Type="http://schemas.openxmlformats.org/officeDocument/2006/relationships/image" Target="../media/image84.wmf"/><Relationship Id="rId9" Type="http://schemas.openxmlformats.org/officeDocument/2006/relationships/image" Target="../media/image8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image" Target="../media/image98.wmf"/><Relationship Id="rId7" Type="http://schemas.openxmlformats.org/officeDocument/2006/relationships/image" Target="../media/image102.wmf"/><Relationship Id="rId2" Type="http://schemas.openxmlformats.org/officeDocument/2006/relationships/image" Target="../media/image97.wmf"/><Relationship Id="rId1" Type="http://schemas.openxmlformats.org/officeDocument/2006/relationships/image" Target="../media/image96.wmf"/><Relationship Id="rId6" Type="http://schemas.openxmlformats.org/officeDocument/2006/relationships/image" Target="../media/image101.wmf"/><Relationship Id="rId5" Type="http://schemas.openxmlformats.org/officeDocument/2006/relationships/image" Target="../media/image100.wmf"/><Relationship Id="rId4" Type="http://schemas.openxmlformats.org/officeDocument/2006/relationships/image" Target="../media/image9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10" Type="http://schemas.openxmlformats.org/officeDocument/2006/relationships/image" Target="../media/image28.wmf"/><Relationship Id="rId4" Type="http://schemas.openxmlformats.org/officeDocument/2006/relationships/image" Target="../media/image22.wmf"/><Relationship Id="rId9"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3.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1D7E45-FF0A-4688-9E43-314E342F0BAA}" type="datetimeFigureOut">
              <a:rPr lang="en-US" smtClean="0"/>
              <a:pPr/>
              <a:t>8/19/2017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F9B36-70B8-4E87-96BA-19CFC5B5E47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Academician A.A. Samarskiy (19.02.1919-11.01.2008), Professor A.P. Mikhailov  11.02.1947. </a:t>
            </a:r>
            <a:r>
              <a:rPr lang="en-US" dirty="0" smtClean="0"/>
              <a:t>Samarskiy A.A., Mikhailov A.P. Mathematical modeling: Ideas. Methods. Examples. 1</a:t>
            </a:r>
            <a:r>
              <a:rPr lang="en-US" baseline="30000" dirty="0" smtClean="0"/>
              <a:t>st</a:t>
            </a:r>
            <a:r>
              <a:rPr lang="en-US" dirty="0" smtClean="0"/>
              <a:t> – 1997, 2 </a:t>
            </a:r>
            <a:r>
              <a:rPr lang="en-US" dirty="0" err="1" smtClean="0"/>
              <a:t>nd</a:t>
            </a:r>
            <a:r>
              <a:rPr lang="en-US" dirty="0" smtClean="0"/>
              <a:t> ed. Correction. - M. FIZMATLIT. 2005. 320 pp.</a:t>
            </a:r>
            <a:endParaRPr lang="en-US" dirty="0"/>
          </a:p>
        </p:txBody>
      </p:sp>
      <p:sp>
        <p:nvSpPr>
          <p:cNvPr id="4" name="Slide Number Placeholder 3"/>
          <p:cNvSpPr>
            <a:spLocks noGrp="1"/>
          </p:cNvSpPr>
          <p:nvPr>
            <p:ph type="sldNum" sz="quarter" idx="10"/>
          </p:nvPr>
        </p:nvSpPr>
        <p:spPr/>
        <p:txBody>
          <a:bodyPr/>
          <a:lstStyle/>
          <a:p>
            <a:fld id="{F63F9B36-70B8-4E87-96BA-19CFC5B5E476}"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General linear continuous mathematical model of information warfare flows, (6) initial conditions. (5), (6) is the Cauchy problem</a:t>
            </a:r>
            <a:r>
              <a:rPr lang="ru-RU" dirty="0" smtClean="0"/>
              <a:t>. 2009</a:t>
            </a:r>
            <a:endParaRPr lang="en-US" dirty="0"/>
          </a:p>
        </p:txBody>
      </p:sp>
      <p:sp>
        <p:nvSpPr>
          <p:cNvPr id="4" name="Slide Number Placeholder 3"/>
          <p:cNvSpPr>
            <a:spLocks noGrp="1"/>
          </p:cNvSpPr>
          <p:nvPr>
            <p:ph type="sldNum" sz="quarter" idx="10"/>
          </p:nvPr>
        </p:nvSpPr>
        <p:spPr/>
        <p:txBody>
          <a:bodyPr/>
          <a:lstStyle/>
          <a:p>
            <a:fld id="{F63F9B36-70B8-4E87-96BA-19CFC5B5E476}"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Schematic representation of the subjects and processes, described by the Integrated Mathematical Model of Information Warfare.</a:t>
            </a:r>
          </a:p>
          <a:p>
            <a:pPr algn="ctr"/>
            <a:endParaRPr lang="en-US" dirty="0"/>
          </a:p>
        </p:txBody>
      </p:sp>
      <p:sp>
        <p:nvSpPr>
          <p:cNvPr id="4" name="Slide Number Placeholder 3"/>
          <p:cNvSpPr>
            <a:spLocks noGrp="1"/>
          </p:cNvSpPr>
          <p:nvPr>
            <p:ph type="sldNum" sz="quarter" idx="10"/>
          </p:nvPr>
        </p:nvSpPr>
        <p:spPr/>
        <p:txBody>
          <a:bodyPr/>
          <a:lstStyle/>
          <a:p>
            <a:fld id="{F63F9B36-70B8-4E87-96BA-19CFC5B5E476}" type="slidenum">
              <a:rPr lang="en-US" smtClean="0"/>
              <a:pPr/>
              <a:t>19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3F9B36-70B8-4E87-96BA-19CFC5B5E476}"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CB3886-7A75-4592-86AF-E44F4923FC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EA921E6-42F7-42AB-BFEE-5B6C617342F8}" type="datetimeFigureOut">
              <a:rPr lang="en-US" smtClean="0"/>
              <a:pPr/>
              <a:t>8/19/2017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CB3886-7A75-4592-86AF-E44F4923FC85}"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A921E6-42F7-42AB-BFEE-5B6C617342F8}" type="datetimeFigureOut">
              <a:rPr lang="en-US" smtClean="0"/>
              <a:pPr/>
              <a:t>8/19/2017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0CB3886-7A75-4592-86AF-E44F4923FC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oleObject" Target="../embeddings/oleObject24.bin"/><Relationship Id="rId3" Type="http://schemas.openxmlformats.org/officeDocument/2006/relationships/oleObject" Target="../embeddings/oleObject14.bin"/><Relationship Id="rId7" Type="http://schemas.openxmlformats.org/officeDocument/2006/relationships/oleObject" Target="../embeddings/oleObject18.bin"/><Relationship Id="rId12"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7.bin"/><Relationship Id="rId11" Type="http://schemas.openxmlformats.org/officeDocument/2006/relationships/oleObject" Target="../embeddings/oleObject22.bin"/><Relationship Id="rId5" Type="http://schemas.openxmlformats.org/officeDocument/2006/relationships/oleObject" Target="../embeddings/oleObject16.bin"/><Relationship Id="rId10" Type="http://schemas.openxmlformats.org/officeDocument/2006/relationships/oleObject" Target="../embeddings/oleObject21.bin"/><Relationship Id="rId4" Type="http://schemas.openxmlformats.org/officeDocument/2006/relationships/oleObject" Target="../embeddings/oleObject15.bin"/><Relationship Id="rId9" Type="http://schemas.openxmlformats.org/officeDocument/2006/relationships/oleObject" Target="../embeddings/oleObject20.bin"/><Relationship Id="rId14" Type="http://schemas.openxmlformats.org/officeDocument/2006/relationships/oleObject" Target="../embeddings/oleObject25.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oleObject" Target="../embeddings/oleObject26.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9.bin"/><Relationship Id="rId5" Type="http://schemas.openxmlformats.org/officeDocument/2006/relationships/oleObject" Target="../embeddings/oleObject28.bin"/><Relationship Id="rId10" Type="http://schemas.openxmlformats.org/officeDocument/2006/relationships/oleObject" Target="../embeddings/oleObject33.bin"/><Relationship Id="rId4" Type="http://schemas.openxmlformats.org/officeDocument/2006/relationships/oleObject" Target="../embeddings/oleObject27.bin"/><Relationship Id="rId9" Type="http://schemas.openxmlformats.org/officeDocument/2006/relationships/oleObject" Target="../embeddings/oleObject32.bin"/></Relationships>
</file>

<file path=ppt/slides/_rels/slide19.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oleObject" Target="../embeddings/oleObject43.bin"/><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6.bin"/><Relationship Id="rId11" Type="http://schemas.openxmlformats.org/officeDocument/2006/relationships/oleObject" Target="../embeddings/oleObject51.bin"/><Relationship Id="rId5" Type="http://schemas.openxmlformats.org/officeDocument/2006/relationships/oleObject" Target="../embeddings/oleObject45.bin"/><Relationship Id="rId10" Type="http://schemas.openxmlformats.org/officeDocument/2006/relationships/oleObject" Target="../embeddings/oleObject50.bin"/><Relationship Id="rId4" Type="http://schemas.openxmlformats.org/officeDocument/2006/relationships/oleObject" Target="../embeddings/oleObject44.bin"/><Relationship Id="rId9" Type="http://schemas.openxmlformats.org/officeDocument/2006/relationships/oleObject" Target="../embeddings/oleObject4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56.bin"/><Relationship Id="rId3" Type="http://schemas.openxmlformats.org/officeDocument/2006/relationships/image" Target="../media/image63.jpeg"/><Relationship Id="rId7" Type="http://schemas.openxmlformats.org/officeDocument/2006/relationships/oleObject" Target="../embeddings/oleObject55.bin"/><Relationship Id="rId12" Type="http://schemas.openxmlformats.org/officeDocument/2006/relationships/oleObject" Target="../embeddings/oleObject60.bin"/><Relationship Id="rId2" Type="http://schemas.openxmlformats.org/officeDocument/2006/relationships/slideLayout" Target="../slideLayouts/slideLayout8.xml"/><Relationship Id="rId1" Type="http://schemas.openxmlformats.org/officeDocument/2006/relationships/vmlDrawing" Target="../drawings/vmlDrawing15.vml"/><Relationship Id="rId6" Type="http://schemas.openxmlformats.org/officeDocument/2006/relationships/oleObject" Target="../embeddings/oleObject54.bin"/><Relationship Id="rId11" Type="http://schemas.openxmlformats.org/officeDocument/2006/relationships/oleObject" Target="../embeddings/oleObject59.bin"/><Relationship Id="rId5" Type="http://schemas.openxmlformats.org/officeDocument/2006/relationships/oleObject" Target="../embeddings/oleObject53.bin"/><Relationship Id="rId10" Type="http://schemas.openxmlformats.org/officeDocument/2006/relationships/oleObject" Target="../embeddings/oleObject58.bin"/><Relationship Id="rId4" Type="http://schemas.openxmlformats.org/officeDocument/2006/relationships/oleObject" Target="../embeddings/oleObject52.bin"/><Relationship Id="rId9" Type="http://schemas.openxmlformats.org/officeDocument/2006/relationships/oleObject" Target="../embeddings/oleObject57.bin"/></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64.bin"/><Relationship Id="rId3" Type="http://schemas.openxmlformats.org/officeDocument/2006/relationships/notesSlide" Target="../notesSlides/notesSlide4.xml"/><Relationship Id="rId7" Type="http://schemas.openxmlformats.org/officeDocument/2006/relationships/oleObject" Target="../embeddings/oleObject63.bin"/><Relationship Id="rId2" Type="http://schemas.openxmlformats.org/officeDocument/2006/relationships/slideLayout" Target="../slideLayouts/slideLayout8.xml"/><Relationship Id="rId1" Type="http://schemas.openxmlformats.org/officeDocument/2006/relationships/vmlDrawing" Target="../drawings/vmlDrawing16.vml"/><Relationship Id="rId6" Type="http://schemas.openxmlformats.org/officeDocument/2006/relationships/oleObject" Target="../embeddings/oleObject62.bin"/><Relationship Id="rId5" Type="http://schemas.openxmlformats.org/officeDocument/2006/relationships/oleObject" Target="../embeddings/oleObject61.bin"/><Relationship Id="rId4" Type="http://schemas.openxmlformats.org/officeDocument/2006/relationships/image" Target="../media/image68.jpeg"/></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70.bin"/><Relationship Id="rId13" Type="http://schemas.openxmlformats.org/officeDocument/2006/relationships/oleObject" Target="../embeddings/oleObject73.bin"/><Relationship Id="rId3" Type="http://schemas.openxmlformats.org/officeDocument/2006/relationships/oleObject" Target="../embeddings/oleObject65.bin"/><Relationship Id="rId7" Type="http://schemas.openxmlformats.org/officeDocument/2006/relationships/oleObject" Target="../embeddings/oleObject69.bin"/><Relationship Id="rId12" Type="http://schemas.openxmlformats.org/officeDocument/2006/relationships/image" Target="../media/image79.jpeg"/><Relationship Id="rId2" Type="http://schemas.openxmlformats.org/officeDocument/2006/relationships/slideLayout" Target="../slideLayouts/slideLayout8.xml"/><Relationship Id="rId1" Type="http://schemas.openxmlformats.org/officeDocument/2006/relationships/vmlDrawing" Target="../drawings/vmlDrawing17.vml"/><Relationship Id="rId6" Type="http://schemas.openxmlformats.org/officeDocument/2006/relationships/oleObject" Target="../embeddings/oleObject68.bin"/><Relationship Id="rId11" Type="http://schemas.openxmlformats.org/officeDocument/2006/relationships/oleObject" Target="../embeddings/oleObject72.bin"/><Relationship Id="rId5" Type="http://schemas.openxmlformats.org/officeDocument/2006/relationships/oleObject" Target="../embeddings/oleObject67.bin"/><Relationship Id="rId10" Type="http://schemas.openxmlformats.org/officeDocument/2006/relationships/image" Target="../media/image78.wmf"/><Relationship Id="rId4" Type="http://schemas.openxmlformats.org/officeDocument/2006/relationships/oleObject" Target="../embeddings/oleObject66.bin"/><Relationship Id="rId9" Type="http://schemas.openxmlformats.org/officeDocument/2006/relationships/oleObject" Target="../embeddings/oleObject7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8.xml"/><Relationship Id="rId1" Type="http://schemas.openxmlformats.org/officeDocument/2006/relationships/vmlDrawing" Target="../drawings/vmlDrawing18.v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80.bin"/><Relationship Id="rId13" Type="http://schemas.openxmlformats.org/officeDocument/2006/relationships/oleObject" Target="../embeddings/oleObject82.bin"/><Relationship Id="rId3" Type="http://schemas.openxmlformats.org/officeDocument/2006/relationships/oleObject" Target="../embeddings/oleObject75.bin"/><Relationship Id="rId7" Type="http://schemas.openxmlformats.org/officeDocument/2006/relationships/oleObject" Target="../embeddings/oleObject79.bin"/><Relationship Id="rId12" Type="http://schemas.openxmlformats.org/officeDocument/2006/relationships/image" Target="../media/image94.wmf"/><Relationship Id="rId17" Type="http://schemas.openxmlformats.org/officeDocument/2006/relationships/image" Target="../media/image95.jpeg"/><Relationship Id="rId2" Type="http://schemas.openxmlformats.org/officeDocument/2006/relationships/slideLayout" Target="../slideLayouts/slideLayout8.xml"/><Relationship Id="rId16" Type="http://schemas.openxmlformats.org/officeDocument/2006/relationships/oleObject" Target="../embeddings/oleObject85.bin"/><Relationship Id="rId1" Type="http://schemas.openxmlformats.org/officeDocument/2006/relationships/vmlDrawing" Target="../drawings/vmlDrawing19.vml"/><Relationship Id="rId6" Type="http://schemas.openxmlformats.org/officeDocument/2006/relationships/oleObject" Target="../embeddings/oleObject78.bin"/><Relationship Id="rId11" Type="http://schemas.openxmlformats.org/officeDocument/2006/relationships/image" Target="../media/image93.wmf"/><Relationship Id="rId5" Type="http://schemas.openxmlformats.org/officeDocument/2006/relationships/oleObject" Target="../embeddings/oleObject77.bin"/><Relationship Id="rId15" Type="http://schemas.openxmlformats.org/officeDocument/2006/relationships/oleObject" Target="../embeddings/oleObject84.bin"/><Relationship Id="rId10" Type="http://schemas.openxmlformats.org/officeDocument/2006/relationships/image" Target="../media/image92.wmf"/><Relationship Id="rId4" Type="http://schemas.openxmlformats.org/officeDocument/2006/relationships/oleObject" Target="../embeddings/oleObject76.bin"/><Relationship Id="rId9" Type="http://schemas.openxmlformats.org/officeDocument/2006/relationships/oleObject" Target="../embeddings/oleObject81.bin"/><Relationship Id="rId14" Type="http://schemas.openxmlformats.org/officeDocument/2006/relationships/oleObject" Target="../embeddings/oleObject83.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91.bin"/><Relationship Id="rId3" Type="http://schemas.openxmlformats.org/officeDocument/2006/relationships/oleObject" Target="../embeddings/oleObject86.bin"/><Relationship Id="rId7" Type="http://schemas.openxmlformats.org/officeDocument/2006/relationships/oleObject" Target="../embeddings/oleObject90.bin"/><Relationship Id="rId2" Type="http://schemas.openxmlformats.org/officeDocument/2006/relationships/slideLayout" Target="../slideLayouts/slideLayout8.xml"/><Relationship Id="rId1" Type="http://schemas.openxmlformats.org/officeDocument/2006/relationships/vmlDrawing" Target="../drawings/vmlDrawing20.vml"/><Relationship Id="rId6" Type="http://schemas.openxmlformats.org/officeDocument/2006/relationships/oleObject" Target="../embeddings/oleObject89.bin"/><Relationship Id="rId11" Type="http://schemas.openxmlformats.org/officeDocument/2006/relationships/image" Target="../media/image104.jpeg"/><Relationship Id="rId5" Type="http://schemas.openxmlformats.org/officeDocument/2006/relationships/oleObject" Target="../embeddings/oleObject88.bin"/><Relationship Id="rId10" Type="http://schemas.openxmlformats.org/officeDocument/2006/relationships/oleObject" Target="../embeddings/oleObject93.bin"/><Relationship Id="rId4" Type="http://schemas.openxmlformats.org/officeDocument/2006/relationships/oleObject" Target="../embeddings/oleObject87.bin"/><Relationship Id="rId9" Type="http://schemas.openxmlformats.org/officeDocument/2006/relationships/oleObject" Target="../embeddings/oleObject92.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econ-conf.spbu.ru/files/Symposium_Sbornik_Statey.pd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3048000"/>
          </a:xfrm>
        </p:spPr>
        <p:txBody>
          <a:bodyPr/>
          <a:lstStyle/>
          <a:p>
            <a:pPr algn="ctr"/>
            <a:r>
              <a:rPr lang="en-US" dirty="0" smtClean="0"/>
              <a:t>Integrated mathematical and computer models of the information warfare</a:t>
            </a:r>
            <a:endParaRPr lang="en-US" dirty="0"/>
          </a:p>
        </p:txBody>
      </p:sp>
      <p:sp>
        <p:nvSpPr>
          <p:cNvPr id="3" name="Subtitle 2"/>
          <p:cNvSpPr>
            <a:spLocks noGrp="1"/>
          </p:cNvSpPr>
          <p:nvPr>
            <p:ph type="subTitle" idx="1"/>
          </p:nvPr>
        </p:nvSpPr>
        <p:spPr>
          <a:xfrm>
            <a:off x="722376" y="3685032"/>
            <a:ext cx="7772400" cy="2334768"/>
          </a:xfrm>
        </p:spPr>
        <p:txBody>
          <a:bodyPr/>
          <a:lstStyle/>
          <a:p>
            <a:r>
              <a:rPr lang="en-US" b="1" dirty="0" smtClean="0">
                <a:solidFill>
                  <a:schemeClr val="accent1">
                    <a:lumMod val="50000"/>
                  </a:schemeClr>
                </a:solidFill>
                <a:latin typeface="Sylfaen" pitchFamily="18" charset="0"/>
              </a:rPr>
              <a:t>NUGZAR KERESELIDZE</a:t>
            </a:r>
          </a:p>
          <a:p>
            <a:r>
              <a:rPr lang="en-US" b="1" dirty="0" smtClean="0">
                <a:solidFill>
                  <a:schemeClr val="accent1">
                    <a:lumMod val="50000"/>
                  </a:schemeClr>
                </a:solidFill>
                <a:latin typeface="Sylfaen" pitchFamily="18" charset="0"/>
              </a:rPr>
              <a:t>Sukhumi State University, Georgia</a:t>
            </a:r>
          </a:p>
          <a:p>
            <a:endParaRPr lang="en-US" b="1" dirty="0" smtClean="0">
              <a:solidFill>
                <a:schemeClr val="accent1">
                  <a:lumMod val="50000"/>
                </a:schemeClr>
              </a:solidFill>
              <a:latin typeface="Sylfaen" pitchFamily="18" charset="0"/>
            </a:endParaRPr>
          </a:p>
          <a:p>
            <a:endParaRPr lang="en-US" b="1" dirty="0" smtClean="0">
              <a:solidFill>
                <a:schemeClr val="accent1">
                  <a:lumMod val="50000"/>
                </a:schemeClr>
              </a:solidFill>
              <a:latin typeface="Sylfaen" pitchFamily="18" charset="0"/>
            </a:endParaRPr>
          </a:p>
          <a:p>
            <a:endParaRPr lang="en-US" b="1" dirty="0" smtClean="0">
              <a:solidFill>
                <a:schemeClr val="accent1">
                  <a:lumMod val="50000"/>
                </a:schemeClr>
              </a:solidFill>
              <a:latin typeface="Sylfaen" pitchFamily="18" charset="0"/>
            </a:endParaRPr>
          </a:p>
          <a:p>
            <a:pPr algn="ctr"/>
            <a:r>
              <a:rPr lang="en-US" b="1" dirty="0" smtClean="0">
                <a:solidFill>
                  <a:srgbClr val="C00000"/>
                </a:solidFill>
                <a:latin typeface="Sylfaen" pitchFamily="18" charset="0"/>
              </a:rPr>
              <a:t>CMC II, Van, Turkey, 22-24 august 2017</a:t>
            </a:r>
            <a:endParaRPr lang="en-US" b="1" dirty="0">
              <a:solidFill>
                <a:srgbClr val="C00000"/>
              </a:solidFill>
              <a:latin typeface="Sylfae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6" name="Content Placeholder 5"/>
          <p:cNvSpPr>
            <a:spLocks noGrp="1"/>
          </p:cNvSpPr>
          <p:nvPr>
            <p:ph idx="1"/>
          </p:nvPr>
        </p:nvSpPr>
        <p:spPr>
          <a:xfrm>
            <a:off x="502920" y="530352"/>
            <a:ext cx="8183880" cy="3203448"/>
          </a:xfrm>
        </p:spPr>
        <p:txBody>
          <a:bodyPr>
            <a:normAutofit fontScale="85000" lnSpcReduction="20000"/>
          </a:bodyPr>
          <a:lstStyle/>
          <a:p>
            <a:r>
              <a:rPr lang="en-US" dirty="0" smtClean="0"/>
              <a:t>We note that MM Samarskiy-Mikhailov reduces to the </a:t>
            </a:r>
            <a:r>
              <a:rPr lang="en-US" dirty="0" smtClean="0">
                <a:solidFill>
                  <a:srgbClr val="FF0000"/>
                </a:solidFill>
              </a:rPr>
              <a:t>equation of P. Verhulst</a:t>
            </a:r>
            <a:r>
              <a:rPr lang="en-US" dirty="0" smtClean="0"/>
              <a:t>, but differs from the latter. In particular, the solution of the P. Verhulst equation - the </a:t>
            </a:r>
            <a:r>
              <a:rPr lang="en-US" dirty="0" smtClean="0">
                <a:solidFill>
                  <a:srgbClr val="FF0000"/>
                </a:solidFill>
              </a:rPr>
              <a:t>logistic cover </a:t>
            </a:r>
            <a:r>
              <a:rPr lang="en-US" dirty="0" smtClean="0"/>
              <a:t>at zero point is positive. And the decision of MM Samarskiy-Mikhailov at the starting point is equal to zero, as follows from the meaning of the problem.</a:t>
            </a:r>
            <a:br>
              <a:rPr lang="en-US" dirty="0" smtClean="0"/>
            </a:br>
            <a:r>
              <a:rPr lang="en-US" dirty="0" smtClean="0"/>
              <a:t>The decision of MM Samarskiy-Mikhailov at a constant intensity of the advertising campaign - α and adepts – β, has the form</a:t>
            </a:r>
          </a:p>
          <a:p>
            <a:endParaRPr lang="en-US" dirty="0"/>
          </a:p>
        </p:txBody>
      </p:sp>
      <p:sp>
        <p:nvSpPr>
          <p:cNvPr id="26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25" name="Object 1"/>
          <p:cNvGraphicFramePr>
            <a:graphicFrameLocks noChangeAspect="1"/>
          </p:cNvGraphicFramePr>
          <p:nvPr/>
        </p:nvGraphicFramePr>
        <p:xfrm>
          <a:off x="2438400" y="3886200"/>
          <a:ext cx="3962400" cy="1143000"/>
        </p:xfrm>
        <a:graphic>
          <a:graphicData uri="http://schemas.openxmlformats.org/presentationml/2006/ole">
            <p:oleObj spid="_x0000_s26625" name="Equation" r:id="rId3" imgW="2171700" imgH="53340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181600"/>
            <a:ext cx="8183880" cy="85344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4651248"/>
          </a:xfrm>
        </p:spPr>
        <p:txBody>
          <a:bodyPr>
            <a:normAutofit lnSpcReduction="10000"/>
          </a:bodyPr>
          <a:lstStyle/>
          <a:p>
            <a:pPr algn="just"/>
            <a:r>
              <a:rPr lang="en-US" dirty="0" smtClean="0"/>
              <a:t>In the mathematical models of the Information Warfare of the Samarskiy-Mikhailov type, the possibilities of increasing the number of adepts are researched, also the optimization of this process,  etc.</a:t>
            </a:r>
            <a:endParaRPr lang="ru-RU" dirty="0" smtClean="0"/>
          </a:p>
          <a:p>
            <a:pPr algn="just"/>
            <a:r>
              <a:rPr lang="en-US" dirty="0" smtClean="0"/>
              <a:t>Additional information can be found in [9].</a:t>
            </a:r>
            <a:endParaRPr lang="ru-RU" dirty="0" smtClean="0"/>
          </a:p>
          <a:p>
            <a:pPr algn="just"/>
            <a:r>
              <a:rPr lang="en-US" dirty="0" smtClean="0"/>
              <a:t>We note that in the MM of the Samarskiy-Mikhailov type, the number of information streams is clearly not present.</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257800"/>
            <a:ext cx="8183880" cy="77724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4651248"/>
          </a:xfrm>
        </p:spPr>
        <p:txBody>
          <a:bodyPr>
            <a:normAutofit fontScale="92500" lnSpcReduction="10000"/>
          </a:bodyPr>
          <a:lstStyle/>
          <a:p>
            <a:r>
              <a:rPr lang="en-US" dirty="0" smtClean="0"/>
              <a:t>In </a:t>
            </a:r>
            <a:r>
              <a:rPr lang="en-US" dirty="0" smtClean="0">
                <a:solidFill>
                  <a:srgbClr val="FF0000"/>
                </a:solidFill>
              </a:rPr>
              <a:t>other approach </a:t>
            </a:r>
            <a:r>
              <a:rPr lang="en-US" dirty="0" smtClean="0"/>
              <a:t>of mathematical modeling of information warfare, namely, </a:t>
            </a:r>
            <a:r>
              <a:rPr lang="en-US" b="1" dirty="0" smtClean="0">
                <a:solidFill>
                  <a:srgbClr val="FF0000"/>
                </a:solidFill>
              </a:rPr>
              <a:t>information flows </a:t>
            </a:r>
            <a:r>
              <a:rPr lang="en-US" dirty="0" smtClean="0"/>
              <a:t>(</a:t>
            </a:r>
            <a:r>
              <a:rPr lang="en-US" i="1" dirty="0" smtClean="0">
                <a:solidFill>
                  <a:srgbClr val="FFFF00"/>
                </a:solidFill>
              </a:rPr>
              <a:t>Chilachava T</a:t>
            </a:r>
            <a:r>
              <a:rPr lang="en-US" dirty="0" smtClean="0"/>
              <a:t>. [2, 3, 10], </a:t>
            </a:r>
            <a:r>
              <a:rPr lang="en-US" i="1" dirty="0" smtClean="0">
                <a:solidFill>
                  <a:srgbClr val="FFFF00"/>
                </a:solidFill>
              </a:rPr>
              <a:t>Kereselidze N.</a:t>
            </a:r>
            <a:r>
              <a:rPr lang="en-US" dirty="0" smtClean="0"/>
              <a:t> [2,3], </a:t>
            </a:r>
            <a:r>
              <a:rPr lang="en-US" i="1" dirty="0" smtClean="0">
                <a:solidFill>
                  <a:srgbClr val="FFFF00"/>
                </a:solidFill>
              </a:rPr>
              <a:t>Chakhvadze A</a:t>
            </a:r>
            <a:r>
              <a:rPr lang="en-US" dirty="0" smtClean="0"/>
              <a:t>. [10], </a:t>
            </a:r>
            <a:r>
              <a:rPr lang="ka-GE" i="1" dirty="0" smtClean="0">
                <a:solidFill>
                  <a:srgbClr val="FFFF00"/>
                </a:solidFill>
              </a:rPr>
              <a:t>Bimal kumar Mishra</a:t>
            </a:r>
            <a:r>
              <a:rPr lang="en-US" dirty="0" smtClean="0"/>
              <a:t> [11], </a:t>
            </a:r>
            <a:r>
              <a:rPr lang="ka-GE" i="1" dirty="0" smtClean="0">
                <a:solidFill>
                  <a:srgbClr val="FFFF00"/>
                </a:solidFill>
              </a:rPr>
              <a:t>Apeksha Prajapati </a:t>
            </a:r>
            <a:r>
              <a:rPr lang="en-US" dirty="0" smtClean="0"/>
              <a:t>[11] and others) actions of three sides are researched.</a:t>
            </a:r>
          </a:p>
          <a:p>
            <a:r>
              <a:rPr lang="en-US" dirty="0" smtClean="0"/>
              <a:t>In these models, as suggested by Professor T. Chilachava, the </a:t>
            </a:r>
            <a:r>
              <a:rPr lang="en-US" dirty="0" smtClean="0">
                <a:solidFill>
                  <a:srgbClr val="FF0000"/>
                </a:solidFill>
              </a:rPr>
              <a:t>two sides </a:t>
            </a:r>
            <a:r>
              <a:rPr lang="en-US" dirty="0" smtClean="0"/>
              <a:t>spread information flows of misinformation and discredit against each other, while the </a:t>
            </a:r>
            <a:r>
              <a:rPr lang="en-US" dirty="0" smtClean="0">
                <a:solidFill>
                  <a:srgbClr val="FF0000"/>
                </a:solidFill>
              </a:rPr>
              <a:t>third party is peacemaking</a:t>
            </a:r>
            <a:r>
              <a:rPr lang="en-US" dirty="0" smtClean="0"/>
              <a:t>, calls on them to stop the information warfare.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10" name="Content Placeholder 9"/>
          <p:cNvSpPr>
            <a:spLocks noGrp="1"/>
          </p:cNvSpPr>
          <p:nvPr>
            <p:ph idx="1"/>
          </p:nvPr>
        </p:nvSpPr>
        <p:spPr>
          <a:xfrm>
            <a:off x="502920" y="530352"/>
            <a:ext cx="8183880" cy="4651248"/>
          </a:xfrm>
        </p:spPr>
        <p:txBody>
          <a:bodyPr/>
          <a:lstStyle/>
          <a:p>
            <a:r>
              <a:rPr lang="en-US" sz="2400" dirty="0" smtClean="0">
                <a:latin typeface="Sylfaen" pitchFamily="18" charset="0"/>
              </a:rPr>
              <a:t>If the sides in time point    extend an information flows in volume                         respectively, then the first MM of </a:t>
            </a:r>
          </a:p>
          <a:p>
            <a:pPr>
              <a:buNone/>
            </a:pPr>
            <a:r>
              <a:rPr lang="en-US" sz="2400" dirty="0" smtClean="0">
                <a:latin typeface="Sylfaen" pitchFamily="18" charset="0"/>
              </a:rPr>
              <a:t>    information flows has an appearance (5),(6)</a:t>
            </a:r>
          </a:p>
          <a:p>
            <a:endParaRPr lang="en-US" dirty="0"/>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697" name="Object 1"/>
          <p:cNvGraphicFramePr>
            <a:graphicFrameLocks noChangeAspect="1"/>
          </p:cNvGraphicFramePr>
          <p:nvPr/>
        </p:nvGraphicFramePr>
        <p:xfrm>
          <a:off x="1676400" y="1981200"/>
          <a:ext cx="4495800" cy="2438400"/>
        </p:xfrm>
        <a:graphic>
          <a:graphicData uri="http://schemas.openxmlformats.org/presentationml/2006/ole">
            <p:oleObj spid="_x0000_s29697" name="Equation" r:id="rId4" imgW="2527300" imgH="1346200" progId="Equation.DSMT4">
              <p:embed/>
            </p:oleObj>
          </a:graphicData>
        </a:graphic>
      </p:graphicFrame>
      <p:sp>
        <p:nvSpPr>
          <p:cNvPr id="29699" name="Rectangle 3"/>
          <p:cNvSpPr>
            <a:spLocks noChangeArrowheads="1"/>
          </p:cNvSpPr>
          <p:nvPr/>
        </p:nvSpPr>
        <p:spPr bwMode="auto">
          <a:xfrm>
            <a:off x="7010400" y="2895600"/>
            <a:ext cx="12192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r"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dirty="0" smtClean="0">
                <a:ln>
                  <a:noFill/>
                </a:ln>
                <a:solidFill>
                  <a:srgbClr val="000000"/>
                </a:solidFill>
                <a:effectLst/>
                <a:latin typeface="Constantia" pitchFamily="18" charset="0"/>
                <a:ea typeface="Constantia" pitchFamily="18" charset="0"/>
                <a:cs typeface="Sylfaen" pitchFamily="18" charset="0"/>
              </a:rPr>
              <a:t>                                           </a:t>
            </a:r>
            <a:r>
              <a:rPr kumimoji="0" lang="ka-GE" b="0" i="0" u="none" strike="noStrike" cap="none" normalizeH="0" baseline="0" dirty="0" smtClean="0">
                <a:ln>
                  <a:noFill/>
                </a:ln>
                <a:solidFill>
                  <a:srgbClr val="000000"/>
                </a:solidFill>
                <a:effectLst/>
                <a:latin typeface="Sylfaen" pitchFamily="18" charset="0"/>
                <a:ea typeface="Constantia" pitchFamily="18" charset="0"/>
                <a:cs typeface="Sylfaen" pitchFamily="18" charset="0"/>
              </a:rPr>
              <a:t>(</a:t>
            </a:r>
            <a:r>
              <a:rPr kumimoji="0" lang="en-US" b="0" i="0" u="none" strike="noStrike" cap="none" normalizeH="0" baseline="0" dirty="0" smtClean="0">
                <a:ln>
                  <a:noFill/>
                </a:ln>
                <a:solidFill>
                  <a:srgbClr val="000000"/>
                </a:solidFill>
                <a:effectLst/>
                <a:latin typeface="Sylfaen" pitchFamily="18" charset="0"/>
                <a:ea typeface="Constantia" pitchFamily="18" charset="0"/>
                <a:cs typeface="Sylfaen" pitchFamily="18" charset="0"/>
              </a:rPr>
              <a:t>5</a:t>
            </a:r>
            <a:r>
              <a:rPr kumimoji="0" lang="ka-GE" b="0" i="0" u="none" strike="noStrike" cap="none" normalizeH="0" baseline="0" dirty="0" smtClean="0">
                <a:ln>
                  <a:noFill/>
                </a:ln>
                <a:solidFill>
                  <a:srgbClr val="000000"/>
                </a:solidFill>
                <a:effectLst/>
                <a:latin typeface="Sylfaen" pitchFamily="18" charset="0"/>
                <a:ea typeface="Constantia" pitchFamily="18" charset="0"/>
                <a:cs typeface="Sylfaen" pitchFamily="18" charset="0"/>
              </a:rPr>
              <a:t>)</a:t>
            </a:r>
            <a:endParaRPr kumimoji="0" lang="ka-GE" b="0" i="0" u="none" strike="noStrike" cap="none" normalizeH="0" baseline="0" dirty="0" smtClean="0">
              <a:ln>
                <a:noFill/>
              </a:ln>
              <a:solidFill>
                <a:schemeClr val="tx1"/>
              </a:solidFill>
              <a:effectLst/>
              <a:latin typeface="Sylfaen" pitchFamily="18" charset="0"/>
              <a:cs typeface="Arial" pitchFamily="34" charset="0"/>
            </a:endParaRPr>
          </a:p>
        </p:txBody>
      </p:sp>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00" name="Object 4"/>
          <p:cNvGraphicFramePr>
            <a:graphicFrameLocks noChangeAspect="1"/>
          </p:cNvGraphicFramePr>
          <p:nvPr/>
        </p:nvGraphicFramePr>
        <p:xfrm>
          <a:off x="2057400" y="4419600"/>
          <a:ext cx="4114800" cy="495300"/>
        </p:xfrm>
        <a:graphic>
          <a:graphicData uri="http://schemas.openxmlformats.org/presentationml/2006/ole">
            <p:oleObj spid="_x0000_s29700" name="Equation" r:id="rId5" imgW="2781300" imgH="254000" progId="Equation.DSMT4">
              <p:embed/>
            </p:oleObj>
          </a:graphicData>
        </a:graphic>
      </p:graphicFrame>
      <p:sp>
        <p:nvSpPr>
          <p:cNvPr id="29702" name="Rectangle 6"/>
          <p:cNvSpPr>
            <a:spLocks noChangeArrowheads="1"/>
          </p:cNvSpPr>
          <p:nvPr/>
        </p:nvSpPr>
        <p:spPr bwMode="auto">
          <a:xfrm>
            <a:off x="7467600" y="4191000"/>
            <a:ext cx="8382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r"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dirty="0" smtClean="0">
                <a:ln>
                  <a:noFill/>
                </a:ln>
                <a:solidFill>
                  <a:srgbClr val="000000"/>
                </a:solidFill>
                <a:effectLst/>
                <a:latin typeface="Constantia" pitchFamily="18" charset="0"/>
                <a:ea typeface="Constantia" pitchFamily="18" charset="0"/>
                <a:cs typeface="Sylfaen" pitchFamily="18" charset="0"/>
              </a:rPr>
              <a:t>                              </a:t>
            </a:r>
            <a:r>
              <a:rPr kumimoji="0" lang="ka-GE" b="0" i="0" u="none" strike="noStrike" cap="none" normalizeH="0" baseline="0" dirty="0" smtClean="0">
                <a:ln>
                  <a:noFill/>
                </a:ln>
                <a:solidFill>
                  <a:srgbClr val="000000"/>
                </a:solidFill>
                <a:effectLst/>
                <a:latin typeface="Sylfaen" pitchFamily="18" charset="0"/>
                <a:ea typeface="Constantia" pitchFamily="18" charset="0"/>
                <a:cs typeface="Sylfaen" pitchFamily="18" charset="0"/>
              </a:rPr>
              <a:t>(</a:t>
            </a:r>
            <a:r>
              <a:rPr kumimoji="0" lang="en-US" b="0" i="0" u="none" strike="noStrike" cap="none" normalizeH="0" baseline="0" dirty="0" smtClean="0">
                <a:ln>
                  <a:noFill/>
                </a:ln>
                <a:solidFill>
                  <a:srgbClr val="000000"/>
                </a:solidFill>
                <a:effectLst/>
                <a:latin typeface="Sylfaen" pitchFamily="18" charset="0"/>
                <a:ea typeface="Constantia" pitchFamily="18" charset="0"/>
                <a:cs typeface="Sylfaen" pitchFamily="18" charset="0"/>
              </a:rPr>
              <a:t>6</a:t>
            </a:r>
            <a:r>
              <a:rPr kumimoji="0" lang="ka-GE" sz="1200" b="0" i="0" u="none" strike="noStrike" cap="none" normalizeH="0" baseline="0" dirty="0" smtClean="0">
                <a:ln>
                  <a:noFill/>
                </a:ln>
                <a:solidFill>
                  <a:srgbClr val="000000"/>
                </a:solidFill>
                <a:effectLst/>
                <a:latin typeface="Constantia" pitchFamily="18" charset="0"/>
                <a:ea typeface="Constantia" pitchFamily="18" charset="0"/>
                <a:cs typeface="Sylfaen" pitchFamily="18" charset="0"/>
              </a:rPr>
              <a:t>)</a:t>
            </a:r>
            <a:endParaRPr kumimoji="0" lang="ka-G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7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03" name="Object 7"/>
          <p:cNvGraphicFramePr>
            <a:graphicFrameLocks noChangeAspect="1"/>
          </p:cNvGraphicFramePr>
          <p:nvPr/>
        </p:nvGraphicFramePr>
        <p:xfrm>
          <a:off x="1981200" y="990600"/>
          <a:ext cx="1752600" cy="381000"/>
        </p:xfrm>
        <a:graphic>
          <a:graphicData uri="http://schemas.openxmlformats.org/presentationml/2006/ole">
            <p:oleObj spid="_x0000_s29703" name="Equation" r:id="rId6" imgW="1079032" imgH="253890" progId="Equation.DSMT4">
              <p:embed/>
            </p:oleObj>
          </a:graphicData>
        </a:graphic>
      </p:graphicFrame>
      <p:sp>
        <p:nvSpPr>
          <p:cNvPr id="2970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05" name="Object 9"/>
          <p:cNvGraphicFramePr>
            <a:graphicFrameLocks noChangeAspect="1"/>
          </p:cNvGraphicFramePr>
          <p:nvPr/>
        </p:nvGraphicFramePr>
        <p:xfrm>
          <a:off x="4114800" y="685800"/>
          <a:ext cx="228600" cy="304800"/>
        </p:xfrm>
        <a:graphic>
          <a:graphicData uri="http://schemas.openxmlformats.org/presentationml/2006/ole">
            <p:oleObj spid="_x0000_s29705" name="Equation" r:id="rId7" imgW="88746" imgH="152136"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7" name="Content Placeholder 6"/>
          <p:cNvSpPr>
            <a:spLocks noGrp="1"/>
          </p:cNvSpPr>
          <p:nvPr>
            <p:ph idx="1"/>
          </p:nvPr>
        </p:nvSpPr>
        <p:spPr>
          <a:xfrm>
            <a:off x="502920" y="530352"/>
            <a:ext cx="8183880" cy="4651248"/>
          </a:xfrm>
        </p:spPr>
        <p:txBody>
          <a:bodyPr>
            <a:normAutofit/>
          </a:bodyPr>
          <a:lstStyle/>
          <a:p>
            <a:r>
              <a:rPr lang="en-US" sz="2400" dirty="0" smtClean="0"/>
              <a:t>Ignoring model of the enemy of information flow MM has been analytically researched. (7), (6). in particular, the information warfare stopping conditions have been established - when the two antagonistic sides stop their dissemination of information</a:t>
            </a:r>
          </a:p>
        </p:txBody>
      </p:sp>
      <p:sp>
        <p:nvSpPr>
          <p:cNvPr id="286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673" name="Object 1"/>
          <p:cNvGraphicFramePr>
            <a:graphicFrameLocks noChangeAspect="1"/>
          </p:cNvGraphicFramePr>
          <p:nvPr/>
        </p:nvGraphicFramePr>
        <p:xfrm>
          <a:off x="2374900" y="2819400"/>
          <a:ext cx="3552825" cy="2209800"/>
        </p:xfrm>
        <a:graphic>
          <a:graphicData uri="http://schemas.openxmlformats.org/presentationml/2006/ole">
            <p:oleObj spid="_x0000_s28673" name="Equation" r:id="rId3" imgW="1625400" imgH="1054080" progId="Equation.DSMT4">
              <p:embed/>
            </p:oleObj>
          </a:graphicData>
        </a:graphic>
      </p:graphicFrame>
      <p:sp>
        <p:nvSpPr>
          <p:cNvPr id="28675" name="Rectangle 3"/>
          <p:cNvSpPr>
            <a:spLocks noChangeArrowheads="1"/>
          </p:cNvSpPr>
          <p:nvPr/>
        </p:nvSpPr>
        <p:spPr bwMode="auto">
          <a:xfrm>
            <a:off x="6705600" y="3581400"/>
            <a:ext cx="12192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r"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                                       </a:t>
            </a:r>
            <a:r>
              <a:rPr kumimoji="0" lang="ka-GE"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a:t>
            </a:r>
            <a:r>
              <a:rPr kumimoji="0" lang="en-US"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7</a:t>
            </a:r>
            <a:r>
              <a:rPr kumimoji="0" lang="ka-GE"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a:t>
            </a:r>
            <a:endParaRPr kumimoji="0" lang="ka-GE"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0"/>
            <a:ext cx="8183880" cy="70104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9" name="Content Placeholder 8"/>
          <p:cNvSpPr>
            <a:spLocks noGrp="1"/>
          </p:cNvSpPr>
          <p:nvPr>
            <p:ph idx="1"/>
          </p:nvPr>
        </p:nvSpPr>
        <p:spPr>
          <a:xfrm>
            <a:off x="502920" y="530352"/>
            <a:ext cx="8183880" cy="4727448"/>
          </a:xfrm>
        </p:spPr>
        <p:txBody>
          <a:bodyPr/>
          <a:lstStyle/>
          <a:p>
            <a:r>
              <a:rPr lang="en-US" sz="2400" dirty="0" smtClean="0"/>
              <a:t>MM of information </a:t>
            </a:r>
            <a:r>
              <a:rPr lang="en-US" sz="2400" dirty="0" smtClean="0"/>
              <a:t>flows </a:t>
            </a:r>
            <a:r>
              <a:rPr lang="en-US" sz="2400" dirty="0" smtClean="0"/>
              <a:t>of information </a:t>
            </a:r>
            <a:r>
              <a:rPr lang="en-US" sz="2400" dirty="0" smtClean="0"/>
              <a:t>warfare </a:t>
            </a:r>
            <a:r>
              <a:rPr lang="en-US" sz="2400" dirty="0" smtClean="0"/>
              <a:t>with consideration of Informational technologies - with restrictions looks like (8), (6), where     the maximum sources of information, which the corresponding side can spread, with the consideration of their technological capabilities</a:t>
            </a:r>
            <a:endParaRPr lang="en-US" dirty="0"/>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49" name="Object 1"/>
          <p:cNvGraphicFramePr>
            <a:graphicFrameLocks noChangeAspect="1"/>
          </p:cNvGraphicFramePr>
          <p:nvPr/>
        </p:nvGraphicFramePr>
        <p:xfrm>
          <a:off x="2057400" y="2895600"/>
          <a:ext cx="4059237" cy="2286000"/>
        </p:xfrm>
        <a:graphic>
          <a:graphicData uri="http://schemas.openxmlformats.org/presentationml/2006/ole">
            <p:oleObj spid="_x0000_s27649" name="Equation" r:id="rId3" imgW="2730240" imgH="1498320" progId="Equation.DSMT4">
              <p:embed/>
            </p:oleObj>
          </a:graphicData>
        </a:graphic>
      </p:graphicFrame>
      <p:sp>
        <p:nvSpPr>
          <p:cNvPr id="27651" name="Rectangle 3"/>
          <p:cNvSpPr>
            <a:spLocks noChangeArrowheads="1"/>
          </p:cNvSpPr>
          <p:nvPr/>
        </p:nvSpPr>
        <p:spPr bwMode="auto">
          <a:xfrm>
            <a:off x="6705600" y="3581400"/>
            <a:ext cx="114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r"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                                             </a:t>
            </a:r>
            <a:r>
              <a:rPr kumimoji="0" lang="ka-GE" sz="20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a:t>
            </a:r>
            <a:r>
              <a:rPr kumimoji="0" lang="en-US" sz="20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8</a:t>
            </a:r>
            <a:r>
              <a:rPr kumimoji="0" lang="ka-GE" sz="20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a:t>
            </a:r>
            <a:endParaRPr kumimoji="0" lang="ka-GE"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52" name="Object 4"/>
          <p:cNvGraphicFramePr>
            <a:graphicFrameLocks noChangeAspect="1"/>
          </p:cNvGraphicFramePr>
          <p:nvPr/>
        </p:nvGraphicFramePr>
        <p:xfrm>
          <a:off x="7620000" y="1371600"/>
          <a:ext cx="1066800" cy="390525"/>
        </p:xfrm>
        <a:graphic>
          <a:graphicData uri="http://schemas.openxmlformats.org/presentationml/2006/ole">
            <p:oleObj spid="_x0000_s27652" name="Equation" r:id="rId4" imgW="799753" imgH="241195"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0"/>
            <a:ext cx="8183880" cy="70104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4651248"/>
          </a:xfrm>
        </p:spPr>
        <p:txBody>
          <a:bodyPr>
            <a:normAutofit fontScale="85000" lnSpcReduction="20000"/>
          </a:bodyPr>
          <a:lstStyle/>
          <a:p>
            <a:pPr algn="just"/>
            <a:r>
              <a:rPr lang="en-US" dirty="0" smtClean="0">
                <a:latin typeface="Sylfaen" pitchFamily="18" charset="0"/>
              </a:rPr>
              <a:t>As can be seen, in the MM of information warfare of the information flow type, there are </a:t>
            </a:r>
            <a:r>
              <a:rPr lang="en-US" b="1" dirty="0" smtClean="0">
                <a:solidFill>
                  <a:srgbClr val="FF0000"/>
                </a:solidFill>
                <a:latin typeface="Sylfaen" pitchFamily="18" charset="0"/>
              </a:rPr>
              <a:t>no adepts </a:t>
            </a:r>
            <a:r>
              <a:rPr lang="en-US" dirty="0" smtClean="0">
                <a:latin typeface="Sylfaen" pitchFamily="18" charset="0"/>
              </a:rPr>
              <a:t>of information being disseminated.</a:t>
            </a:r>
          </a:p>
          <a:p>
            <a:pPr algn="just"/>
            <a:r>
              <a:rPr lang="en-US" dirty="0" smtClean="0">
                <a:latin typeface="Sylfaen" pitchFamily="18" charset="0"/>
              </a:rPr>
              <a:t>On the other hand, in the </a:t>
            </a:r>
            <a:r>
              <a:rPr lang="ru-RU" dirty="0" smtClean="0">
                <a:latin typeface="Sylfaen" pitchFamily="18" charset="0"/>
              </a:rPr>
              <a:t>ММ </a:t>
            </a:r>
            <a:r>
              <a:rPr lang="en-US" dirty="0" smtClean="0">
                <a:latin typeface="Sylfaen" pitchFamily="18" charset="0"/>
              </a:rPr>
              <a:t>of information </a:t>
            </a:r>
            <a:r>
              <a:rPr lang="en-US" dirty="0" smtClean="0">
                <a:latin typeface="Sylfaen" pitchFamily="18" charset="0"/>
              </a:rPr>
              <a:t>warfare </a:t>
            </a:r>
            <a:r>
              <a:rPr lang="en-US" dirty="0" smtClean="0">
                <a:latin typeface="Sylfaen" pitchFamily="18" charset="0"/>
              </a:rPr>
              <a:t>of the </a:t>
            </a:r>
            <a:r>
              <a:rPr lang="en-US" dirty="0" smtClean="0">
                <a:latin typeface="Sylfaen" pitchFamily="18" charset="0"/>
              </a:rPr>
              <a:t>Samarskiy-Mikhailov </a:t>
            </a:r>
            <a:r>
              <a:rPr lang="en-US" dirty="0" smtClean="0">
                <a:latin typeface="Sylfaen" pitchFamily="18" charset="0"/>
              </a:rPr>
              <a:t>type there are </a:t>
            </a:r>
            <a:r>
              <a:rPr lang="en-US" b="1" dirty="0" smtClean="0">
                <a:solidFill>
                  <a:srgbClr val="FF0000"/>
                </a:solidFill>
                <a:latin typeface="Sylfaen" pitchFamily="18" charset="0"/>
              </a:rPr>
              <a:t>no information flows</a:t>
            </a:r>
            <a:r>
              <a:rPr lang="en-US" dirty="0" smtClean="0">
                <a:latin typeface="Sylfaen" pitchFamily="18" charset="0"/>
              </a:rPr>
              <a:t>, although there are adepts of these information flows.</a:t>
            </a:r>
          </a:p>
          <a:p>
            <a:pPr algn="just"/>
            <a:r>
              <a:rPr lang="en-US" dirty="0" smtClean="0">
                <a:latin typeface="Sylfaen" pitchFamily="18" charset="0"/>
              </a:rPr>
              <a:t>The question is raised, </a:t>
            </a:r>
            <a:r>
              <a:rPr lang="en-US" dirty="0" smtClean="0">
                <a:solidFill>
                  <a:srgbClr val="FF0000"/>
                </a:solidFill>
                <a:latin typeface="Sylfaen" pitchFamily="18" charset="0"/>
              </a:rPr>
              <a:t>whether it is possible </a:t>
            </a:r>
            <a:r>
              <a:rPr lang="en-US" dirty="0" smtClean="0">
                <a:latin typeface="Sylfaen" pitchFamily="18" charset="0"/>
              </a:rPr>
              <a:t>to create a generalized mathematical model of information war, </a:t>
            </a:r>
            <a:r>
              <a:rPr lang="en-US" dirty="0" smtClean="0">
                <a:solidFill>
                  <a:srgbClr val="FF0000"/>
                </a:solidFill>
                <a:latin typeface="Sylfaen" pitchFamily="18" charset="0"/>
              </a:rPr>
              <a:t>in which both adepts and information flows would be present</a:t>
            </a:r>
            <a:r>
              <a:rPr lang="en-US" dirty="0" smtClean="0">
                <a:latin typeface="Sylfaen" pitchFamily="18" charset="0"/>
              </a:rPr>
              <a:t>? I.e., whether it is possible to integrate models of the Samarskiy-Mikhailov type and the Chilachava type into a general model?</a:t>
            </a:r>
          </a:p>
          <a:p>
            <a:pPr algn="just"/>
            <a:r>
              <a:rPr lang="en-US" dirty="0" smtClean="0">
                <a:latin typeface="Sylfaen" pitchFamily="18" charset="0"/>
              </a:rPr>
              <a:t>We will try to answer these questions </a:t>
            </a:r>
            <a:r>
              <a:rPr lang="en-US" dirty="0" smtClean="0">
                <a:solidFill>
                  <a:srgbClr val="FF0000"/>
                </a:solidFill>
                <a:latin typeface="Sylfaen" pitchFamily="18" charset="0"/>
              </a:rPr>
              <a:t>positively</a:t>
            </a:r>
            <a:r>
              <a:rPr lang="en-US" dirty="0" smtClean="0">
                <a:latin typeface="Sylfaen" pitchFamily="18" charset="0"/>
              </a:rPr>
              <a:t>, and </a:t>
            </a:r>
            <a:r>
              <a:rPr lang="en-US" b="1" dirty="0" smtClean="0">
                <a:solidFill>
                  <a:srgbClr val="FF0000"/>
                </a:solidFill>
                <a:latin typeface="Sylfaen" pitchFamily="18" charset="0"/>
              </a:rPr>
              <a:t>build integrated mathematical and computer models of information warfare</a:t>
            </a:r>
            <a:r>
              <a:rPr lang="en-US" dirty="0" smtClean="0">
                <a:latin typeface="Sylfaen" pitchFamily="18" charset="0"/>
              </a:rPr>
              <a:t>.</a:t>
            </a:r>
          </a:p>
          <a:p>
            <a:pPr algn="just"/>
            <a:endParaRPr lang="en-US" dirty="0" smtClean="0">
              <a:latin typeface="Sylfaen" pitchFamily="18" charset="0"/>
            </a:endParaRPr>
          </a:p>
          <a:p>
            <a:pPr algn="just"/>
            <a:endParaRPr lang="en-US" dirty="0" smtClean="0">
              <a:latin typeface="Sylfaen" pitchFamily="18" charset="0"/>
            </a:endParaRPr>
          </a:p>
          <a:p>
            <a:endParaRPr lang="en-US" dirty="0" smtClean="0">
              <a:latin typeface="Sylfaen" pitchFamily="18" charset="0"/>
            </a:endParaRP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2" name="Content Placeholder 31"/>
          <p:cNvSpPr>
            <a:spLocks noGrp="1"/>
          </p:cNvSpPr>
          <p:nvPr>
            <p:ph idx="1"/>
          </p:nvPr>
        </p:nvSpPr>
        <p:spPr>
          <a:xfrm>
            <a:off x="502920" y="530352"/>
            <a:ext cx="8183880" cy="5870448"/>
          </a:xfrm>
        </p:spPr>
        <p:txBody>
          <a:bodyPr/>
          <a:lstStyle/>
          <a:p>
            <a:r>
              <a:rPr lang="en-US" sz="2400" dirty="0" smtClean="0">
                <a:latin typeface="Sylfaen" pitchFamily="18" charset="0"/>
              </a:rPr>
              <a:t>We introduce the notation:</a:t>
            </a:r>
          </a:p>
          <a:p>
            <a:r>
              <a:rPr lang="en-US" sz="2400" dirty="0" smtClean="0">
                <a:latin typeface="Sylfaen" pitchFamily="18" charset="0"/>
              </a:rPr>
              <a:t>the first, second and third sides distribute at the time           ,  respectively,                             amount of information;</a:t>
            </a:r>
          </a:p>
          <a:p>
            <a:r>
              <a:rPr lang="en-US" sz="2400" dirty="0" smtClean="0">
                <a:latin typeface="Sylfaen" pitchFamily="18" charset="0"/>
              </a:rPr>
              <a:t>The maximum number of the population of the first side    – </a:t>
            </a:r>
            <a:r>
              <a:rPr lang="ka-GE" sz="2400" dirty="0" smtClean="0">
                <a:latin typeface="Sylfaen" pitchFamily="18" charset="0"/>
              </a:rPr>
              <a:t> </a:t>
            </a:r>
            <a:r>
              <a:rPr lang="en-US" sz="2400" dirty="0" smtClean="0">
                <a:latin typeface="Sylfaen" pitchFamily="18" charset="0"/>
              </a:rPr>
              <a:t>      person, the second side - </a:t>
            </a:r>
            <a:r>
              <a:rPr lang="ka-GE" sz="2400" dirty="0" smtClean="0">
                <a:latin typeface="Sylfaen" pitchFamily="18" charset="0"/>
              </a:rPr>
              <a:t> </a:t>
            </a:r>
            <a:r>
              <a:rPr lang="en-US" sz="2400" dirty="0" smtClean="0">
                <a:latin typeface="Sylfaen" pitchFamily="18" charset="0"/>
              </a:rPr>
              <a:t>     ; </a:t>
            </a:r>
          </a:p>
          <a:p>
            <a:pPr algn="just"/>
            <a:r>
              <a:rPr lang="en-US" sz="2400" dirty="0" smtClean="0">
                <a:latin typeface="Sylfaen" pitchFamily="18" charset="0"/>
              </a:rPr>
              <a:t>       adepts of the first side information from        population disseminate           amount of information;</a:t>
            </a:r>
          </a:p>
          <a:p>
            <a:r>
              <a:rPr lang="en-US" sz="2400" dirty="0" smtClean="0">
                <a:latin typeface="Sylfaen" pitchFamily="18" charset="0"/>
              </a:rPr>
              <a:t>       adepts of the second side information from        </a:t>
            </a:r>
            <a:r>
              <a:rPr lang="ru-RU" sz="2400" dirty="0" smtClean="0">
                <a:latin typeface="Sylfaen" pitchFamily="18" charset="0"/>
              </a:rPr>
              <a:t> </a:t>
            </a:r>
            <a:r>
              <a:rPr lang="en-US" sz="2400" dirty="0" smtClean="0">
                <a:latin typeface="Sylfaen" pitchFamily="18" charset="0"/>
              </a:rPr>
              <a:t>population disseminate            amount of information;</a:t>
            </a:r>
          </a:p>
          <a:p>
            <a:endParaRPr lang="en-US" dirty="0" smtClean="0">
              <a:latin typeface="Sylfaen" pitchFamily="18" charset="0"/>
            </a:endParaRPr>
          </a:p>
          <a:p>
            <a:endParaRPr lang="en-US" dirty="0" smtClean="0">
              <a:latin typeface="Sylfaen" pitchFamily="18" charset="0"/>
            </a:endParaRPr>
          </a:p>
          <a:p>
            <a:endParaRPr lang="en-US" dirty="0" smtClean="0">
              <a:latin typeface="Sylfaen" pitchFamily="18" charset="0"/>
            </a:endParaRPr>
          </a:p>
          <a:p>
            <a:endParaRPr lang="en-US" dirty="0"/>
          </a:p>
        </p:txBody>
      </p:sp>
      <p:graphicFrame>
        <p:nvGraphicFramePr>
          <p:cNvPr id="39939" name="Object 3"/>
          <p:cNvGraphicFramePr>
            <a:graphicFrameLocks noChangeAspect="1"/>
          </p:cNvGraphicFramePr>
          <p:nvPr/>
        </p:nvGraphicFramePr>
        <p:xfrm>
          <a:off x="2895600" y="1371600"/>
          <a:ext cx="762000" cy="457200"/>
        </p:xfrm>
        <a:graphic>
          <a:graphicData uri="http://schemas.openxmlformats.org/presentationml/2006/ole">
            <p:oleObj spid="_x0000_s39939" name="Equation" r:id="rId3" imgW="494870" imgH="253780" progId="Equation.DSMT4">
              <p:embed/>
            </p:oleObj>
          </a:graphicData>
        </a:graphic>
      </p:graphicFrame>
      <p:graphicFrame>
        <p:nvGraphicFramePr>
          <p:cNvPr id="39938" name="Object 2"/>
          <p:cNvGraphicFramePr>
            <a:graphicFrameLocks noChangeAspect="1"/>
          </p:cNvGraphicFramePr>
          <p:nvPr/>
        </p:nvGraphicFramePr>
        <p:xfrm>
          <a:off x="3657600" y="1371600"/>
          <a:ext cx="685800" cy="457200"/>
        </p:xfrm>
        <a:graphic>
          <a:graphicData uri="http://schemas.openxmlformats.org/presentationml/2006/ole">
            <p:oleObj spid="_x0000_s39938" name="Equation" r:id="rId4" imgW="507780" imgH="253890" progId="Equation.DSMT4">
              <p:embed/>
            </p:oleObj>
          </a:graphicData>
        </a:graphic>
      </p:graphicFrame>
      <p:graphicFrame>
        <p:nvGraphicFramePr>
          <p:cNvPr id="39937" name="Object 1"/>
          <p:cNvGraphicFramePr>
            <a:graphicFrameLocks noChangeAspect="1"/>
          </p:cNvGraphicFramePr>
          <p:nvPr/>
        </p:nvGraphicFramePr>
        <p:xfrm>
          <a:off x="4343400" y="1371600"/>
          <a:ext cx="533400" cy="409575"/>
        </p:xfrm>
        <a:graphic>
          <a:graphicData uri="http://schemas.openxmlformats.org/presentationml/2006/ole">
            <p:oleObj spid="_x0000_s39937" name="Equation" r:id="rId5" imgW="406048" imgH="253780" progId="Equation.DSMT4">
              <p:embed/>
            </p:oleObj>
          </a:graphicData>
        </a:graphic>
      </p:graphicFrame>
      <p:sp>
        <p:nvSpPr>
          <p:cNvPr id="39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41" name="Rectangle 5"/>
          <p:cNvSpPr>
            <a:spLocks noChangeArrowheads="1"/>
          </p:cNvSpPr>
          <p:nvPr/>
        </p:nvSpPr>
        <p:spPr bwMode="auto">
          <a:xfrm>
            <a:off x="0" y="5143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smtClean="0">
                <a:ln>
                  <a:noFill/>
                </a:ln>
                <a:solidFill>
                  <a:srgbClr val="000000"/>
                </a:solidFill>
                <a:effectLst/>
                <a:latin typeface="Arial" pitchFamily="34" charset="0"/>
                <a:ea typeface="Constantia" pitchFamily="18" charset="0"/>
                <a:cs typeface="Sylfaen" pitchFamily="18" charset="0"/>
              </a:rPr>
              <a:t> </a:t>
            </a:r>
            <a:endParaRPr kumimoji="0" lang="ka-GE" sz="1800" b="0" i="0" u="none" strike="noStrike" cap="none" normalizeH="0" baseline="0" smtClean="0">
              <a:ln>
                <a:noFill/>
              </a:ln>
              <a:solidFill>
                <a:schemeClr val="tx1"/>
              </a:solidFill>
              <a:effectLst/>
              <a:latin typeface="Arial" pitchFamily="34" charset="0"/>
              <a:cs typeface="Arial" pitchFamily="34" charset="0"/>
            </a:endParaRPr>
          </a:p>
        </p:txBody>
      </p:sp>
      <p:sp>
        <p:nvSpPr>
          <p:cNvPr id="39942" name="Rectangle 6"/>
          <p:cNvSpPr>
            <a:spLocks noChangeArrowheads="1"/>
          </p:cNvSpPr>
          <p:nvPr/>
        </p:nvSpPr>
        <p:spPr bwMode="auto">
          <a:xfrm>
            <a:off x="0" y="771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4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43" name="Object 7"/>
          <p:cNvGraphicFramePr>
            <a:graphicFrameLocks noChangeAspect="1"/>
          </p:cNvGraphicFramePr>
          <p:nvPr/>
        </p:nvGraphicFramePr>
        <p:xfrm>
          <a:off x="1219200" y="2133600"/>
          <a:ext cx="457200" cy="533400"/>
        </p:xfrm>
        <a:graphic>
          <a:graphicData uri="http://schemas.openxmlformats.org/presentationml/2006/ole">
            <p:oleObj spid="_x0000_s39943" name="Equation" r:id="rId6" imgW="164957" imgH="203024" progId="Equation.DSMT4">
              <p:embed/>
            </p:oleObj>
          </a:graphicData>
        </a:graphic>
      </p:graphicFrame>
      <p:sp>
        <p:nvSpPr>
          <p:cNvPr id="3994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45" name="Object 9"/>
          <p:cNvGraphicFramePr>
            <a:graphicFrameLocks noChangeAspect="1"/>
          </p:cNvGraphicFramePr>
          <p:nvPr/>
        </p:nvGraphicFramePr>
        <p:xfrm>
          <a:off x="4800600" y="2133600"/>
          <a:ext cx="533400" cy="457200"/>
        </p:xfrm>
        <a:graphic>
          <a:graphicData uri="http://schemas.openxmlformats.org/presentationml/2006/ole">
            <p:oleObj spid="_x0000_s39945" name="Equation" r:id="rId7" imgW="164957" imgH="203024" progId="Equation.DSMT4">
              <p:embed/>
            </p:oleObj>
          </a:graphicData>
        </a:graphic>
      </p:graphicFrame>
      <p:sp>
        <p:nvSpPr>
          <p:cNvPr id="3994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47" name="Object 11"/>
          <p:cNvGraphicFramePr>
            <a:graphicFrameLocks noChangeAspect="1"/>
          </p:cNvGraphicFramePr>
          <p:nvPr/>
        </p:nvGraphicFramePr>
        <p:xfrm>
          <a:off x="7696200" y="990600"/>
          <a:ext cx="990600" cy="457200"/>
        </p:xfrm>
        <a:graphic>
          <a:graphicData uri="http://schemas.openxmlformats.org/presentationml/2006/ole">
            <p:oleObj spid="_x0000_s39947" name="Equation" r:id="rId8" imgW="672808" imgH="253890" progId="Equation.DSMT4">
              <p:embed/>
            </p:oleObj>
          </a:graphicData>
        </a:graphic>
      </p:graphicFrame>
      <p:sp>
        <p:nvSpPr>
          <p:cNvPr id="3995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49" name="Object 13"/>
          <p:cNvGraphicFramePr>
            <a:graphicFrameLocks noChangeAspect="1"/>
          </p:cNvGraphicFramePr>
          <p:nvPr/>
        </p:nvGraphicFramePr>
        <p:xfrm>
          <a:off x="2514600" y="2895600"/>
          <a:ext cx="762000" cy="457200"/>
        </p:xfrm>
        <a:graphic>
          <a:graphicData uri="http://schemas.openxmlformats.org/presentationml/2006/ole">
            <p:oleObj spid="_x0000_s39949" name="Equation" r:id="rId9" imgW="380835" imgH="215806" progId="Equation.DSMT4">
              <p:embed/>
            </p:oleObj>
          </a:graphicData>
        </a:graphic>
      </p:graphicFrame>
      <p:sp>
        <p:nvSpPr>
          <p:cNvPr id="3995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51" name="Object 15"/>
          <p:cNvGraphicFramePr>
            <a:graphicFrameLocks noChangeAspect="1"/>
          </p:cNvGraphicFramePr>
          <p:nvPr/>
        </p:nvGraphicFramePr>
        <p:xfrm>
          <a:off x="914400" y="3352800"/>
          <a:ext cx="533400" cy="381000"/>
        </p:xfrm>
        <a:graphic>
          <a:graphicData uri="http://schemas.openxmlformats.org/presentationml/2006/ole">
            <p:oleObj spid="_x0000_s39951" name="Equation" r:id="rId10" imgW="317087" imgH="215619" progId="Equation.DSMT4">
              <p:embed/>
            </p:oleObj>
          </a:graphicData>
        </a:graphic>
      </p:graphicFrame>
      <p:sp>
        <p:nvSpPr>
          <p:cNvPr id="39954"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53" name="Object 17"/>
          <p:cNvGraphicFramePr>
            <a:graphicFrameLocks noChangeAspect="1"/>
          </p:cNvGraphicFramePr>
          <p:nvPr/>
        </p:nvGraphicFramePr>
        <p:xfrm>
          <a:off x="914400" y="2514600"/>
          <a:ext cx="457200" cy="457200"/>
        </p:xfrm>
        <a:graphic>
          <a:graphicData uri="http://schemas.openxmlformats.org/presentationml/2006/ole">
            <p:oleObj spid="_x0000_s39953" name="Equation" r:id="rId11" imgW="304536" imgH="215713" progId="Equation.DSMT4">
              <p:embed/>
            </p:oleObj>
          </a:graphicData>
        </a:graphic>
      </p:graphicFrame>
      <p:sp>
        <p:nvSpPr>
          <p:cNvPr id="39956"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55" name="Object 19"/>
          <p:cNvGraphicFramePr>
            <a:graphicFrameLocks noChangeAspect="1"/>
          </p:cNvGraphicFramePr>
          <p:nvPr/>
        </p:nvGraphicFramePr>
        <p:xfrm>
          <a:off x="3962400" y="3657600"/>
          <a:ext cx="838200" cy="533400"/>
        </p:xfrm>
        <a:graphic>
          <a:graphicData uri="http://schemas.openxmlformats.org/presentationml/2006/ole">
            <p:oleObj spid="_x0000_s39955" name="Equation" r:id="rId12" imgW="380835" imgH="215806" progId="Equation.DSMT4">
              <p:embed/>
            </p:oleObj>
          </a:graphicData>
        </a:graphic>
      </p:graphicFrame>
      <p:sp>
        <p:nvSpPr>
          <p:cNvPr id="39958"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60" name="Rectangle 2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62" name="Rectangle 2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964" name="Rectangle 2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67" name="Object 31"/>
          <p:cNvGraphicFramePr>
            <a:graphicFrameLocks noChangeAspect="1"/>
          </p:cNvGraphicFramePr>
          <p:nvPr/>
        </p:nvGraphicFramePr>
        <p:xfrm>
          <a:off x="6629400" y="2514600"/>
          <a:ext cx="533400" cy="533400"/>
        </p:xfrm>
        <a:graphic>
          <a:graphicData uri="http://schemas.openxmlformats.org/presentationml/2006/ole">
            <p:oleObj spid="_x0000_s39967" name="Equation" r:id="rId13" imgW="164957" imgH="203024" progId="Equation.DSMT4">
              <p:embed/>
            </p:oleObj>
          </a:graphicData>
        </a:graphic>
      </p:graphicFrame>
      <p:sp>
        <p:nvSpPr>
          <p:cNvPr id="39969" name="Rectangle 3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68" name="Object 32"/>
          <p:cNvGraphicFramePr>
            <a:graphicFrameLocks noChangeAspect="1"/>
          </p:cNvGraphicFramePr>
          <p:nvPr/>
        </p:nvGraphicFramePr>
        <p:xfrm>
          <a:off x="7010400" y="3276600"/>
          <a:ext cx="457200" cy="457200"/>
        </p:xfrm>
        <a:graphic>
          <a:graphicData uri="http://schemas.openxmlformats.org/presentationml/2006/ole">
            <p:oleObj spid="_x0000_s39968" name="Equation" r:id="rId14" imgW="164957" imgH="203024" progId="Equation.DSMT4">
              <p:embed/>
            </p:oleObj>
          </a:graphicData>
        </a:graphic>
      </p:graphicFrame>
      <p:sp>
        <p:nvSpPr>
          <p:cNvPr id="39971" name="Rectangle 3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9" name="Content Placeholder 8"/>
          <p:cNvSpPr>
            <a:spLocks noGrp="1"/>
          </p:cNvSpPr>
          <p:nvPr>
            <p:ph idx="1"/>
          </p:nvPr>
        </p:nvSpPr>
        <p:spPr/>
        <p:txBody>
          <a:bodyPr/>
          <a:lstStyle/>
          <a:p>
            <a:pPr algn="just"/>
            <a:r>
              <a:rPr lang="ka-GE" sz="2400" dirty="0" smtClean="0"/>
              <a:t>    </a:t>
            </a:r>
            <a:r>
              <a:rPr lang="en-US" sz="2400" dirty="0" smtClean="0"/>
              <a:t>  </a:t>
            </a:r>
            <a:r>
              <a:rPr lang="en-US" sz="2400" dirty="0" smtClean="0">
                <a:latin typeface="Sylfaen" pitchFamily="18" charset="0"/>
              </a:rPr>
              <a:t>adepts of the information of the first side from </a:t>
            </a:r>
            <a:r>
              <a:rPr lang="ka-GE" sz="2400" dirty="0" smtClean="0">
                <a:latin typeface="Sylfaen" pitchFamily="18" charset="0"/>
              </a:rPr>
              <a:t>    </a:t>
            </a:r>
            <a:r>
              <a:rPr lang="en-US" sz="2400" dirty="0" smtClean="0">
                <a:latin typeface="Sylfaen" pitchFamily="18" charset="0"/>
              </a:rPr>
              <a:t>                                population disseminate            amount of information; </a:t>
            </a:r>
            <a:endParaRPr lang="en-US" dirty="0" smtClean="0"/>
          </a:p>
          <a:p>
            <a:pPr algn="just"/>
            <a:r>
              <a:rPr lang="ka-GE" sz="2400" dirty="0" smtClean="0">
                <a:latin typeface="Sylfaen" pitchFamily="18" charset="0"/>
              </a:rPr>
              <a:t>       </a:t>
            </a:r>
            <a:r>
              <a:rPr lang="en-US" sz="2400" dirty="0" smtClean="0">
                <a:latin typeface="Sylfaen" pitchFamily="18" charset="0"/>
              </a:rPr>
              <a:t>adepts of the information of the first side from      population disseminate             amount of information;</a:t>
            </a:r>
          </a:p>
          <a:p>
            <a:pPr algn="just"/>
            <a:r>
              <a:rPr lang="en-US" sz="2400" dirty="0" smtClean="0">
                <a:latin typeface="Sylfaen" pitchFamily="18" charset="0"/>
              </a:rPr>
              <a:t>We will designate so-called "useful" information for the first side as  </a:t>
            </a:r>
          </a:p>
          <a:p>
            <a:pPr algn="just"/>
            <a:endParaRPr lang="en-US" sz="2400" dirty="0" smtClean="0">
              <a:latin typeface="Sylfaen" pitchFamily="18" charset="0"/>
            </a:endParaRPr>
          </a:p>
          <a:p>
            <a:pPr algn="just"/>
            <a:r>
              <a:rPr lang="en-US" sz="2400" dirty="0" smtClean="0">
                <a:latin typeface="Sylfaen" pitchFamily="18" charset="0"/>
              </a:rPr>
              <a:t>We will designate so-called "useful" information for the second side as</a:t>
            </a:r>
          </a:p>
          <a:p>
            <a:pPr algn="just"/>
            <a:endParaRPr lang="en-US" sz="2400" dirty="0" smtClean="0">
              <a:latin typeface="Sylfaen" pitchFamily="18" charset="0"/>
            </a:endParaRPr>
          </a:p>
          <a:p>
            <a:pPr algn="just"/>
            <a:endParaRPr lang="en-US" sz="2400" dirty="0" smtClean="0">
              <a:latin typeface="Sylfaen" pitchFamily="18" charset="0"/>
            </a:endParaRPr>
          </a:p>
          <a:p>
            <a:pPr algn="just"/>
            <a:endParaRPr lang="en-US" sz="2400" dirty="0" smtClean="0">
              <a:latin typeface="Sylfaen" pitchFamily="18" charset="0"/>
            </a:endParaRPr>
          </a:p>
          <a:p>
            <a:pPr algn="just">
              <a:buNone/>
            </a:pPr>
            <a:endParaRPr lang="en-US" sz="2400" dirty="0">
              <a:latin typeface="Sylfaen" pitchFamily="18" charset="0"/>
            </a:endParaRPr>
          </a:p>
        </p:txBody>
      </p:sp>
      <p:graphicFrame>
        <p:nvGraphicFramePr>
          <p:cNvPr id="38913" name="Object 1"/>
          <p:cNvGraphicFramePr>
            <a:graphicFrameLocks noChangeAspect="1"/>
          </p:cNvGraphicFramePr>
          <p:nvPr/>
        </p:nvGraphicFramePr>
        <p:xfrm>
          <a:off x="457200" y="914400"/>
          <a:ext cx="457200" cy="533400"/>
        </p:xfrm>
        <a:graphic>
          <a:graphicData uri="http://schemas.openxmlformats.org/presentationml/2006/ole">
            <p:oleObj spid="_x0000_s38913" name="Equation" r:id="rId3" imgW="164957" imgH="203024" progId="Equation.DSMT4">
              <p:embed/>
            </p:oleObj>
          </a:graphicData>
        </a:graphic>
      </p:graphicFrame>
      <p:graphicFrame>
        <p:nvGraphicFramePr>
          <p:cNvPr id="38914" name="Object 2"/>
          <p:cNvGraphicFramePr>
            <a:graphicFrameLocks noChangeAspect="1"/>
          </p:cNvGraphicFramePr>
          <p:nvPr/>
        </p:nvGraphicFramePr>
        <p:xfrm>
          <a:off x="4114800" y="1676400"/>
          <a:ext cx="762000" cy="533400"/>
        </p:xfrm>
        <a:graphic>
          <a:graphicData uri="http://schemas.openxmlformats.org/presentationml/2006/ole">
            <p:oleObj spid="_x0000_s38914" name="Equation" r:id="rId4" imgW="393359" imgH="215713" progId="Equation.DSMT4">
              <p:embed/>
            </p:oleObj>
          </a:graphicData>
        </a:graphic>
      </p:graphicFrame>
      <p:graphicFrame>
        <p:nvGraphicFramePr>
          <p:cNvPr id="38915" name="Object 3"/>
          <p:cNvGraphicFramePr>
            <a:graphicFrameLocks noChangeAspect="1"/>
          </p:cNvGraphicFramePr>
          <p:nvPr/>
        </p:nvGraphicFramePr>
        <p:xfrm>
          <a:off x="838200" y="1371600"/>
          <a:ext cx="533400" cy="533400"/>
        </p:xfrm>
        <a:graphic>
          <a:graphicData uri="http://schemas.openxmlformats.org/presentationml/2006/ole">
            <p:oleObj spid="_x0000_s38915" name="Equation" r:id="rId5" imgW="330057" imgH="215806" progId="Equation.DSMT4">
              <p:embed/>
            </p:oleObj>
          </a:graphicData>
        </a:graphic>
      </p:graphicFrame>
      <p:graphicFrame>
        <p:nvGraphicFramePr>
          <p:cNvPr id="38916" name="Object 4"/>
          <p:cNvGraphicFramePr>
            <a:graphicFrameLocks noChangeAspect="1"/>
          </p:cNvGraphicFramePr>
          <p:nvPr/>
        </p:nvGraphicFramePr>
        <p:xfrm>
          <a:off x="3962400" y="914400"/>
          <a:ext cx="685800" cy="533400"/>
        </p:xfrm>
        <a:graphic>
          <a:graphicData uri="http://schemas.openxmlformats.org/presentationml/2006/ole">
            <p:oleObj spid="_x0000_s38916" name="Equation" r:id="rId6" imgW="380835" imgH="215806" progId="Equation.DSMT4">
              <p:embed/>
            </p:oleObj>
          </a:graphicData>
        </a:graphic>
      </p:graphicFrame>
      <p:graphicFrame>
        <p:nvGraphicFramePr>
          <p:cNvPr id="38917" name="Object 5"/>
          <p:cNvGraphicFramePr>
            <a:graphicFrameLocks noChangeAspect="1"/>
          </p:cNvGraphicFramePr>
          <p:nvPr/>
        </p:nvGraphicFramePr>
        <p:xfrm>
          <a:off x="914400" y="533400"/>
          <a:ext cx="533400" cy="495300"/>
        </p:xfrm>
        <a:graphic>
          <a:graphicData uri="http://schemas.openxmlformats.org/presentationml/2006/ole">
            <p:oleObj spid="_x0000_s38917" name="Equation" r:id="rId7" imgW="304536" imgH="215713" progId="Equation.DSMT4">
              <p:embed/>
            </p:oleObj>
          </a:graphicData>
        </a:graphic>
      </p:graphicFrame>
      <p:graphicFrame>
        <p:nvGraphicFramePr>
          <p:cNvPr id="38920" name="Object 8"/>
          <p:cNvGraphicFramePr>
            <a:graphicFrameLocks noChangeAspect="1"/>
          </p:cNvGraphicFramePr>
          <p:nvPr/>
        </p:nvGraphicFramePr>
        <p:xfrm>
          <a:off x="457200" y="1752600"/>
          <a:ext cx="457200" cy="457200"/>
        </p:xfrm>
        <a:graphic>
          <a:graphicData uri="http://schemas.openxmlformats.org/presentationml/2006/ole">
            <p:oleObj spid="_x0000_s38920" name="Equation" r:id="rId8" imgW="164957" imgH="203024" progId="Equation.DSMT4">
              <p:embed/>
            </p:oleObj>
          </a:graphicData>
        </a:graphic>
      </p:graphicFrame>
      <p:sp>
        <p:nvSpPr>
          <p:cNvPr id="3892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21" name="Object 9"/>
          <p:cNvGraphicFramePr>
            <a:graphicFrameLocks noChangeAspect="1"/>
          </p:cNvGraphicFramePr>
          <p:nvPr/>
        </p:nvGraphicFramePr>
        <p:xfrm>
          <a:off x="2468563" y="2590800"/>
          <a:ext cx="4741862" cy="685800"/>
        </p:xfrm>
        <a:graphic>
          <a:graphicData uri="http://schemas.openxmlformats.org/presentationml/2006/ole">
            <p:oleObj spid="_x0000_s38921" name="Equation" r:id="rId9" imgW="2209680" imgH="215640" progId="Equation.DSMT4">
              <p:embed/>
            </p:oleObj>
          </a:graphicData>
        </a:graphic>
      </p:graphicFrame>
      <p:sp>
        <p:nvSpPr>
          <p:cNvPr id="3892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24" name="Object 12"/>
          <p:cNvGraphicFramePr>
            <a:graphicFrameLocks noChangeAspect="1"/>
          </p:cNvGraphicFramePr>
          <p:nvPr/>
        </p:nvGraphicFramePr>
        <p:xfrm>
          <a:off x="2514600" y="4114800"/>
          <a:ext cx="4827588" cy="685800"/>
        </p:xfrm>
        <a:graphic>
          <a:graphicData uri="http://schemas.openxmlformats.org/presentationml/2006/ole">
            <p:oleObj spid="_x0000_s38924" name="Equation" r:id="rId10" imgW="2298600" imgH="21564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943600"/>
            <a:ext cx="5715000" cy="53340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6" name="Text Placeholder 5"/>
          <p:cNvSpPr>
            <a:spLocks noGrp="1"/>
          </p:cNvSpPr>
          <p:nvPr>
            <p:ph type="body" idx="2"/>
          </p:nvPr>
        </p:nvSpPr>
        <p:spPr>
          <a:xfrm>
            <a:off x="609600" y="381000"/>
            <a:ext cx="7772400" cy="609600"/>
          </a:xfrm>
        </p:spPr>
        <p:txBody>
          <a:bodyPr/>
          <a:lstStyle/>
          <a:p>
            <a:pPr algn="ctr"/>
            <a:r>
              <a:rPr lang="en-US" b="1" dirty="0" smtClean="0">
                <a:solidFill>
                  <a:schemeClr val="accent2"/>
                </a:solidFill>
                <a:latin typeface="+mj-lt"/>
              </a:rPr>
              <a:t>Schematic representation of the subjects and processes, described by the Integrated Mathematical Model of Information Warfare</a:t>
            </a:r>
            <a:endParaRPr lang="en-US" dirty="0">
              <a:solidFill>
                <a:schemeClr val="accent2"/>
              </a:solidFill>
              <a:latin typeface="+mj-lt"/>
            </a:endParaRPr>
          </a:p>
        </p:txBody>
      </p:sp>
      <p:pic>
        <p:nvPicPr>
          <p:cNvPr id="4" name="Content Placeholder 3" descr="sqema.jpg"/>
          <p:cNvPicPr>
            <a:picLocks noGrp="1" noChangeAspect="1"/>
          </p:cNvPicPr>
          <p:nvPr>
            <p:ph sz="half" idx="1"/>
          </p:nvPr>
        </p:nvPicPr>
        <p:blipFill>
          <a:blip r:embed="rId3" cstate="print"/>
          <a:stretch>
            <a:fillRect/>
          </a:stretch>
        </p:blipFill>
        <p:spPr>
          <a:xfrm>
            <a:off x="381000" y="1066800"/>
            <a:ext cx="8305800" cy="4800599"/>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257800"/>
            <a:ext cx="8183880" cy="77724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solidFill>
                <a:schemeClr val="tx1"/>
              </a:solidFill>
              <a:latin typeface="Sylfaen" pitchFamily="18" charset="0"/>
            </a:endParaRPr>
          </a:p>
        </p:txBody>
      </p:sp>
      <p:sp>
        <p:nvSpPr>
          <p:cNvPr id="3" name="Content Placeholder 2"/>
          <p:cNvSpPr>
            <a:spLocks noGrp="1"/>
          </p:cNvSpPr>
          <p:nvPr>
            <p:ph idx="1"/>
          </p:nvPr>
        </p:nvSpPr>
        <p:spPr>
          <a:xfrm>
            <a:off x="502920" y="530352"/>
            <a:ext cx="8183880" cy="4727448"/>
          </a:xfrm>
        </p:spPr>
        <p:txBody>
          <a:bodyPr/>
          <a:lstStyle/>
          <a:p>
            <a:pPr algn="just"/>
            <a:r>
              <a:rPr lang="en-US" dirty="0" smtClean="0"/>
              <a:t>Under the term "</a:t>
            </a:r>
            <a:r>
              <a:rPr lang="en-US" b="1" dirty="0" smtClean="0">
                <a:solidFill>
                  <a:srgbClr val="FF0000"/>
                </a:solidFill>
              </a:rPr>
              <a:t>Information warfare</a:t>
            </a:r>
            <a:r>
              <a:rPr lang="en-US" dirty="0" smtClean="0"/>
              <a:t>" we will mean the activity of the sides, involved in the confrontations, using the </a:t>
            </a:r>
            <a:r>
              <a:rPr lang="en-US" dirty="0" smtClean="0">
                <a:solidFill>
                  <a:srgbClr val="FF0000"/>
                </a:solidFill>
              </a:rPr>
              <a:t>logos, the word - with weapons</a:t>
            </a:r>
            <a:r>
              <a:rPr lang="en-US" dirty="0" smtClean="0"/>
              <a:t>. </a:t>
            </a:r>
          </a:p>
          <a:p>
            <a:pPr algn="just"/>
            <a:r>
              <a:rPr lang="en-US" dirty="0" smtClean="0"/>
              <a:t>In reality, value of the term "</a:t>
            </a:r>
            <a:r>
              <a:rPr lang="en-US" dirty="0" smtClean="0">
                <a:solidFill>
                  <a:srgbClr val="FF0000"/>
                </a:solidFill>
              </a:rPr>
              <a:t>Information Warfare</a:t>
            </a:r>
            <a:r>
              <a:rPr lang="en-US" dirty="0" smtClean="0"/>
              <a:t>" is wider than how we use it.</a:t>
            </a:r>
          </a:p>
          <a:p>
            <a:pPr algn="just"/>
            <a:r>
              <a:rPr lang="en-US" dirty="0" smtClean="0"/>
              <a:t>The side in the information warfare uses the logo for </a:t>
            </a:r>
            <a:r>
              <a:rPr lang="en-US" dirty="0" smtClean="0">
                <a:solidFill>
                  <a:srgbClr val="FF0000"/>
                </a:solidFill>
              </a:rPr>
              <a:t>misinformation</a:t>
            </a:r>
            <a:r>
              <a:rPr lang="en-US" dirty="0" smtClean="0"/>
              <a:t>, </a:t>
            </a:r>
            <a:r>
              <a:rPr lang="en-US" dirty="0" smtClean="0">
                <a:solidFill>
                  <a:srgbClr val="FF0000"/>
                </a:solidFill>
              </a:rPr>
              <a:t>discrediting</a:t>
            </a:r>
            <a:r>
              <a:rPr lang="en-US" dirty="0" smtClean="0"/>
              <a:t>, etc., the enemy.</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7105" name="Object 1"/>
          <p:cNvGraphicFramePr>
            <a:graphicFrameLocks noChangeAspect="1"/>
          </p:cNvGraphicFramePr>
          <p:nvPr/>
        </p:nvGraphicFramePr>
        <p:xfrm>
          <a:off x="1828800" y="838200"/>
          <a:ext cx="5291138" cy="5029200"/>
        </p:xfrm>
        <a:graphic>
          <a:graphicData uri="http://schemas.openxmlformats.org/presentationml/2006/ole">
            <p:oleObj spid="_x0000_s47105" name="Equation" r:id="rId3" imgW="5283000" imgH="4457520" progId="Equation.DSMT4">
              <p:embed/>
            </p:oleObj>
          </a:graphicData>
        </a:graphic>
      </p:graphicFrame>
      <p:sp>
        <p:nvSpPr>
          <p:cNvPr id="7" name="Title 6"/>
          <p:cNvSpPr>
            <a:spLocks noGrp="1"/>
          </p:cNvSpPr>
          <p:nvPr>
            <p:ph type="title" idx="4294967295"/>
          </p:nvPr>
        </p:nvSpPr>
        <p:spPr>
          <a:xfrm>
            <a:off x="609600" y="304800"/>
            <a:ext cx="7596188" cy="533400"/>
          </a:xfrm>
        </p:spPr>
        <p:txBody>
          <a:bodyPr>
            <a:normAutofit/>
          </a:bodyPr>
          <a:lstStyle/>
          <a:p>
            <a:pPr algn="ctr"/>
            <a:r>
              <a:rPr lang="en-US" sz="1100" dirty="0" smtClean="0">
                <a:latin typeface="Sylfaen" pitchFamily="18" charset="0"/>
              </a:rPr>
              <a:t>The integrated Mathematical model of Information war with the linear dissemination of information of the sides and the partial restriction</a:t>
            </a:r>
            <a:endParaRPr lang="en-US" sz="1100" dirty="0">
              <a:latin typeface="Sylfaen" pitchFamily="18" charset="0"/>
            </a:endParaRPr>
          </a:p>
        </p:txBody>
      </p:sp>
      <p:sp>
        <p:nvSpPr>
          <p:cNvPr id="9" name="Text Placeholder 8"/>
          <p:cNvSpPr>
            <a:spLocks noGrp="1"/>
          </p:cNvSpPr>
          <p:nvPr>
            <p:ph type="body" idx="4294967295"/>
          </p:nvPr>
        </p:nvSpPr>
        <p:spPr>
          <a:xfrm rot="10800000" flipV="1">
            <a:off x="838200" y="5715000"/>
            <a:ext cx="7672387" cy="685800"/>
          </a:xfrm>
        </p:spPr>
        <p:txBody>
          <a:bodyPr>
            <a:normAutofit fontScale="55000" lnSpcReduction="20000"/>
          </a:bodyPr>
          <a:lstStyle/>
          <a:p>
            <a:pPr algn="ctr">
              <a:buNone/>
            </a:pPr>
            <a:r>
              <a:rPr lang="en-US" dirty="0" smtClean="0">
                <a:latin typeface="Sylfaen" pitchFamily="18" charset="0"/>
              </a:rPr>
              <a:t>Integrated mathematical and computer models of the information warfare, </a:t>
            </a:r>
            <a:br>
              <a:rPr lang="en-US" dirty="0" smtClean="0">
                <a:latin typeface="Sylfaen" pitchFamily="18" charset="0"/>
              </a:rPr>
            </a:br>
            <a:r>
              <a:rPr lang="en-US" dirty="0" smtClean="0">
                <a:solidFill>
                  <a:schemeClr val="accent1">
                    <a:lumMod val="50000"/>
                  </a:schemeClr>
                </a:solidFill>
                <a:latin typeface="Sylfaen" pitchFamily="18" charset="0"/>
              </a:rPr>
              <a:t>NUGZAR KERESELIDZE - Sukhumi state university, Georgia</a:t>
            </a:r>
            <a:br>
              <a:rPr lang="en-US" dirty="0" smtClean="0">
                <a:solidFill>
                  <a:schemeClr val="accent1">
                    <a:lumMod val="50000"/>
                  </a:schemeClr>
                </a:solidFill>
                <a:latin typeface="Sylfaen" pitchFamily="18" charset="0"/>
              </a:rPr>
            </a:br>
            <a:r>
              <a:rPr lang="en-US" dirty="0" smtClean="0">
                <a:solidFill>
                  <a:srgbClr val="C00000"/>
                </a:solidFill>
                <a:latin typeface="Sylfaen" pitchFamily="18" charset="0"/>
              </a:rPr>
              <a:t>CMC II, Van, Turkey, 22-24 august 2017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6" name="Content Placeholder 5"/>
          <p:cNvSpPr>
            <a:spLocks noGrp="1"/>
          </p:cNvSpPr>
          <p:nvPr>
            <p:ph idx="1"/>
          </p:nvPr>
        </p:nvSpPr>
        <p:spPr>
          <a:xfrm>
            <a:off x="502920" y="530352"/>
            <a:ext cx="8183880" cy="4651248"/>
          </a:xfrm>
        </p:spPr>
        <p:txBody>
          <a:bodyPr>
            <a:normAutofit lnSpcReduction="10000"/>
          </a:bodyPr>
          <a:lstStyle/>
          <a:p>
            <a:r>
              <a:rPr lang="en-US" dirty="0" smtClean="0"/>
              <a:t>In the system (11) all notations are known, except </a:t>
            </a:r>
            <a:r>
              <a:rPr lang="en-US" dirty="0" smtClean="0">
                <a:solidFill>
                  <a:srgbClr val="FF0000"/>
                </a:solidFill>
              </a:rPr>
              <a:t>I</a:t>
            </a:r>
            <a:r>
              <a:rPr lang="en-US" sz="1400" dirty="0" smtClean="0">
                <a:solidFill>
                  <a:srgbClr val="FF0000"/>
                </a:solidFill>
              </a:rPr>
              <a:t>4</a:t>
            </a:r>
            <a:r>
              <a:rPr lang="en-US" dirty="0" smtClean="0">
                <a:solidFill>
                  <a:srgbClr val="FF0000"/>
                </a:solidFill>
              </a:rPr>
              <a:t>, I</a:t>
            </a:r>
            <a:r>
              <a:rPr lang="en-US" sz="1400" dirty="0" smtClean="0">
                <a:solidFill>
                  <a:srgbClr val="FF0000"/>
                </a:solidFill>
              </a:rPr>
              <a:t>5</a:t>
            </a:r>
            <a:r>
              <a:rPr lang="en-US" dirty="0" smtClean="0">
                <a:solidFill>
                  <a:srgbClr val="FF0000"/>
                </a:solidFill>
              </a:rPr>
              <a:t>, I</a:t>
            </a:r>
            <a:r>
              <a:rPr lang="en-US" sz="1400" dirty="0" smtClean="0">
                <a:solidFill>
                  <a:srgbClr val="FF0000"/>
                </a:solidFill>
              </a:rPr>
              <a:t>6</a:t>
            </a:r>
            <a:r>
              <a:rPr lang="en-US" dirty="0" smtClean="0">
                <a:solidFill>
                  <a:srgbClr val="FF0000"/>
                </a:solidFill>
              </a:rPr>
              <a:t>, I</a:t>
            </a:r>
            <a:r>
              <a:rPr lang="en-US" sz="1400" dirty="0" smtClean="0">
                <a:solidFill>
                  <a:srgbClr val="FF0000"/>
                </a:solidFill>
              </a:rPr>
              <a:t>7</a:t>
            </a:r>
            <a:r>
              <a:rPr lang="en-US" dirty="0" smtClean="0"/>
              <a:t>.</a:t>
            </a:r>
            <a:r>
              <a:rPr lang="en-US" dirty="0" smtClean="0">
                <a:solidFill>
                  <a:srgbClr val="FF0000"/>
                </a:solidFill>
              </a:rPr>
              <a:t> </a:t>
            </a:r>
            <a:r>
              <a:rPr lang="en-US" dirty="0" smtClean="0"/>
              <a:t>They are the maximum value of the information technology usage in disseminating the information by the corresponding adherents</a:t>
            </a:r>
            <a:endParaRPr lang="ru-RU" dirty="0" smtClean="0"/>
          </a:p>
          <a:p>
            <a:endParaRPr lang="ru-RU" dirty="0" smtClean="0"/>
          </a:p>
          <a:p>
            <a:r>
              <a:rPr lang="en-US" dirty="0" smtClean="0"/>
              <a:t>Next, we will consider simpler integrated mathematical and computer models for ignoring the enemy. They are, actually, a model problem.</a:t>
            </a:r>
            <a:endParaRPr lang="en-US" dirty="0"/>
          </a:p>
        </p:txBody>
      </p:sp>
      <p:sp>
        <p:nvSpPr>
          <p:cNvPr id="481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29" name="Object 1"/>
          <p:cNvGraphicFramePr>
            <a:graphicFrameLocks noChangeAspect="1"/>
          </p:cNvGraphicFramePr>
          <p:nvPr/>
        </p:nvGraphicFramePr>
        <p:xfrm>
          <a:off x="2971800" y="2743200"/>
          <a:ext cx="2667000" cy="609600"/>
        </p:xfrm>
        <a:graphic>
          <a:graphicData uri="http://schemas.openxmlformats.org/presentationml/2006/ole">
            <p:oleObj spid="_x0000_s48129" name="Equation" r:id="rId3" imgW="1282700" imgH="215900" progId="Equation.DSMT4">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10" name="Content Placeholder 9"/>
          <p:cNvSpPr>
            <a:spLocks noGrp="1"/>
          </p:cNvSpPr>
          <p:nvPr>
            <p:ph idx="1"/>
          </p:nvPr>
        </p:nvSpPr>
        <p:spPr/>
        <p:txBody>
          <a:bodyPr/>
          <a:lstStyle/>
          <a:p>
            <a:r>
              <a:rPr lang="en-US" dirty="0" smtClean="0">
                <a:latin typeface="Sylfaen" pitchFamily="18" charset="0"/>
              </a:rPr>
              <a:t>In the model task of ignoring the enemy, we will consider two types of adepts</a:t>
            </a:r>
            <a:r>
              <a:rPr lang="ru-RU" dirty="0" smtClean="0">
                <a:latin typeface="Sylfaen" pitchFamily="18" charset="0"/>
              </a:rPr>
              <a:t>              </a:t>
            </a:r>
            <a:r>
              <a:rPr lang="en-US" dirty="0" smtClean="0">
                <a:latin typeface="Sylfaen" pitchFamily="18" charset="0"/>
              </a:rPr>
              <a:t>, which we denote respectively</a:t>
            </a:r>
            <a:endParaRPr lang="en-US" dirty="0">
              <a:latin typeface="Sylfaen" pitchFamily="18" charset="0"/>
            </a:endParaRPr>
          </a:p>
        </p:txBody>
      </p:sp>
      <p:sp>
        <p:nvSpPr>
          <p:cNvPr id="491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3" name="Object 1"/>
          <p:cNvGraphicFramePr>
            <a:graphicFrameLocks noChangeAspect="1"/>
          </p:cNvGraphicFramePr>
          <p:nvPr/>
        </p:nvGraphicFramePr>
        <p:xfrm>
          <a:off x="1524000" y="1981200"/>
          <a:ext cx="5815013" cy="3352800"/>
        </p:xfrm>
        <a:graphic>
          <a:graphicData uri="http://schemas.openxmlformats.org/presentationml/2006/ole">
            <p:oleObj spid="_x0000_s49153" name="Equation" r:id="rId3" imgW="2654280" imgH="1815840" progId="Equation.DSMT4">
              <p:embed/>
            </p:oleObj>
          </a:graphicData>
        </a:graphic>
      </p:graphicFrame>
      <p:sp>
        <p:nvSpPr>
          <p:cNvPr id="491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5" name="Object 3"/>
          <p:cNvGraphicFramePr>
            <a:graphicFrameLocks noChangeAspect="1"/>
          </p:cNvGraphicFramePr>
          <p:nvPr/>
        </p:nvGraphicFramePr>
        <p:xfrm>
          <a:off x="3886200" y="1447800"/>
          <a:ext cx="2286000" cy="533400"/>
        </p:xfrm>
        <a:graphic>
          <a:graphicData uri="http://schemas.openxmlformats.org/presentationml/2006/ole">
            <p:oleObj spid="_x0000_s49155" name="Equation" r:id="rId4" imgW="1345616" imgH="215806" progId="Equation.DSMT4">
              <p:embed/>
            </p:oleObj>
          </a:graphicData>
        </a:graphic>
      </p:graphicFrame>
      <p:sp>
        <p:nvSpPr>
          <p:cNvPr id="4915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9157" name="Object 5"/>
          <p:cNvGraphicFramePr>
            <a:graphicFrameLocks noChangeAspect="1"/>
          </p:cNvGraphicFramePr>
          <p:nvPr/>
        </p:nvGraphicFramePr>
        <p:xfrm>
          <a:off x="5181600" y="990600"/>
          <a:ext cx="1219200" cy="457200"/>
        </p:xfrm>
        <a:graphic>
          <a:graphicData uri="http://schemas.openxmlformats.org/presentationml/2006/ole">
            <p:oleObj spid="_x0000_s49157" name="Equation" r:id="rId5" imgW="634449" imgH="215713" progId="Equation.DSMT4">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181600"/>
            <a:ext cx="8183880" cy="85344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13" name="Content Placeholder 12"/>
          <p:cNvSpPr>
            <a:spLocks noGrp="1"/>
          </p:cNvSpPr>
          <p:nvPr>
            <p:ph idx="1"/>
          </p:nvPr>
        </p:nvSpPr>
        <p:spPr>
          <a:xfrm>
            <a:off x="502920" y="530352"/>
            <a:ext cx="8183880" cy="4879848"/>
          </a:xfrm>
        </p:spPr>
        <p:txBody>
          <a:bodyPr/>
          <a:lstStyle/>
          <a:p>
            <a:r>
              <a:rPr lang="en-US" sz="1800" dirty="0" smtClean="0">
                <a:latin typeface="Sylfaen" pitchFamily="18" charset="0"/>
              </a:rPr>
              <a:t>In (12) last two equations of model Samarskiy - Mikhailov decide analytically</a:t>
            </a:r>
          </a:p>
          <a:p>
            <a:pPr>
              <a:buNone/>
            </a:pPr>
            <a:r>
              <a:rPr lang="en-US" sz="1800" dirty="0" smtClean="0">
                <a:latin typeface="Sylfaen" pitchFamily="18" charset="0"/>
              </a:rPr>
              <a:t> </a:t>
            </a:r>
          </a:p>
          <a:p>
            <a:endParaRPr lang="en-US" sz="1800" dirty="0" smtClean="0">
              <a:latin typeface="Sylfaen" pitchFamily="18" charset="0"/>
            </a:endParaRPr>
          </a:p>
          <a:p>
            <a:endParaRPr lang="en-US" sz="1800" dirty="0" smtClean="0">
              <a:latin typeface="Sylfaen" pitchFamily="18" charset="0"/>
            </a:endParaRPr>
          </a:p>
          <a:p>
            <a:pPr>
              <a:buNone/>
            </a:pPr>
            <a:endParaRPr lang="en-US" sz="1800" dirty="0" smtClean="0">
              <a:latin typeface="Sylfaen" pitchFamily="18" charset="0"/>
            </a:endParaRPr>
          </a:p>
          <a:p>
            <a:r>
              <a:rPr lang="en-US" sz="1800" dirty="0" smtClean="0">
                <a:latin typeface="Sylfaen" pitchFamily="18" charset="0"/>
              </a:rPr>
              <a:t> Let’s insert from (13) into the first two equations of (12), we receive</a:t>
            </a:r>
          </a:p>
          <a:p>
            <a:endParaRPr lang="en-US" sz="1800" dirty="0" smtClean="0">
              <a:latin typeface="Sylfaen" pitchFamily="18" charset="0"/>
            </a:endParaRPr>
          </a:p>
          <a:p>
            <a:endParaRPr lang="en-US" sz="1800" dirty="0" smtClean="0">
              <a:latin typeface="Sylfaen" pitchFamily="18" charset="0"/>
            </a:endParaRPr>
          </a:p>
          <a:p>
            <a:endParaRPr lang="en-US" sz="1800" dirty="0" smtClean="0">
              <a:latin typeface="Sylfaen" pitchFamily="18" charset="0"/>
            </a:endParaRPr>
          </a:p>
          <a:p>
            <a:endParaRPr lang="en-US" sz="1800" dirty="0" smtClean="0">
              <a:latin typeface="Sylfaen" pitchFamily="18" charset="0"/>
            </a:endParaRPr>
          </a:p>
          <a:p>
            <a:endParaRPr lang="en-US" sz="1800" dirty="0" smtClean="0">
              <a:latin typeface="Sylfaen" pitchFamily="18" charset="0"/>
            </a:endParaRPr>
          </a:p>
          <a:p>
            <a:endParaRPr lang="en-US" sz="1800" dirty="0" smtClean="0">
              <a:latin typeface="Sylfaen" pitchFamily="18" charset="0"/>
            </a:endParaRPr>
          </a:p>
          <a:p>
            <a:endParaRPr lang="en-US" sz="1800" dirty="0" smtClean="0">
              <a:latin typeface="Sylfaen" pitchFamily="18" charset="0"/>
            </a:endParaRPr>
          </a:p>
          <a:p>
            <a:r>
              <a:rPr lang="en-US" sz="1800" dirty="0" smtClean="0">
                <a:latin typeface="Sylfaen" pitchFamily="18" charset="0"/>
              </a:rPr>
              <a:t> </a:t>
            </a:r>
            <a:r>
              <a:rPr lang="ru-RU" sz="1800" dirty="0" smtClean="0">
                <a:latin typeface="Sylfaen" pitchFamily="18" charset="0"/>
              </a:rPr>
              <a:t>Initial conditions</a:t>
            </a:r>
            <a:r>
              <a:rPr lang="en-US" sz="1800" dirty="0" smtClean="0">
                <a:latin typeface="Sylfaen" pitchFamily="18" charset="0"/>
              </a:rPr>
              <a:t>                                                                                 </a:t>
            </a:r>
          </a:p>
          <a:p>
            <a:endParaRPr lang="en-US" dirty="0"/>
          </a:p>
        </p:txBody>
      </p:sp>
      <p:graphicFrame>
        <p:nvGraphicFramePr>
          <p:cNvPr id="50178" name="Object 2"/>
          <p:cNvGraphicFramePr>
            <a:graphicFrameLocks noChangeAspect="1"/>
          </p:cNvGraphicFramePr>
          <p:nvPr/>
        </p:nvGraphicFramePr>
        <p:xfrm>
          <a:off x="1371600" y="1066800"/>
          <a:ext cx="2524125" cy="914400"/>
        </p:xfrm>
        <a:graphic>
          <a:graphicData uri="http://schemas.openxmlformats.org/presentationml/2006/ole">
            <p:oleObj spid="_x0000_s50178" name="Equation" r:id="rId3" imgW="1803400" imgH="520700" progId="Equation.DSMT4">
              <p:embed/>
            </p:oleObj>
          </a:graphicData>
        </a:graphic>
      </p:graphicFrame>
      <p:graphicFrame>
        <p:nvGraphicFramePr>
          <p:cNvPr id="50177" name="Object 1"/>
          <p:cNvGraphicFramePr>
            <a:graphicFrameLocks noChangeAspect="1"/>
          </p:cNvGraphicFramePr>
          <p:nvPr/>
        </p:nvGraphicFramePr>
        <p:xfrm>
          <a:off x="4191000" y="1066800"/>
          <a:ext cx="3086100" cy="838200"/>
        </p:xfrm>
        <a:graphic>
          <a:graphicData uri="http://schemas.openxmlformats.org/presentationml/2006/ole">
            <p:oleObj spid="_x0000_s50177" name="Equation" r:id="rId4" imgW="2387520" imgH="520560" progId="Equation.DSMT4">
              <p:embed/>
            </p:oleObj>
          </a:graphicData>
        </a:graphic>
      </p:graphicFrame>
      <p:sp>
        <p:nvSpPr>
          <p:cNvPr id="5017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01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0182" name="Object 6"/>
          <p:cNvGraphicFramePr>
            <a:graphicFrameLocks noChangeAspect="1"/>
          </p:cNvGraphicFramePr>
          <p:nvPr/>
        </p:nvGraphicFramePr>
        <p:xfrm>
          <a:off x="3048000" y="2590800"/>
          <a:ext cx="4956175" cy="1905000"/>
        </p:xfrm>
        <a:graphic>
          <a:graphicData uri="http://schemas.openxmlformats.org/presentationml/2006/ole">
            <p:oleObj spid="_x0000_s50182" name="Equation" r:id="rId5" imgW="3009600" imgH="1054080" progId="Equation.DSMT4">
              <p:embed/>
            </p:oleObj>
          </a:graphicData>
        </a:graphic>
      </p:graphicFrame>
      <p:sp>
        <p:nvSpPr>
          <p:cNvPr id="50185"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0184" name="Object 8"/>
          <p:cNvGraphicFramePr>
            <a:graphicFrameLocks noChangeAspect="1"/>
          </p:cNvGraphicFramePr>
          <p:nvPr/>
        </p:nvGraphicFramePr>
        <p:xfrm>
          <a:off x="2895600" y="4648200"/>
          <a:ext cx="5064125" cy="457200"/>
        </p:xfrm>
        <a:graphic>
          <a:graphicData uri="http://schemas.openxmlformats.org/presentationml/2006/ole">
            <p:oleObj spid="_x0000_s50184" name="Equation" r:id="rId6" imgW="2628720" imgH="215640" progId="Equation.DSMT4">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105400"/>
            <a:ext cx="8183880" cy="92964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336280" cy="4803648"/>
          </a:xfrm>
        </p:spPr>
        <p:txBody>
          <a:bodyPr>
            <a:normAutofit/>
          </a:bodyPr>
          <a:lstStyle/>
          <a:p>
            <a:r>
              <a:rPr lang="en-US" sz="2400" dirty="0" smtClean="0">
                <a:latin typeface="Sylfaen" pitchFamily="18" charset="0"/>
              </a:rPr>
              <a:t>In the model problem (14),      is the aggressiveness factor of the antagonistic sides;     - the coefficient of their peacekeeping readiness;      is an indicator of peacekeeping activity of a third side.</a:t>
            </a:r>
            <a:endParaRPr lang="ru-RU" sz="2400" dirty="0" smtClean="0">
              <a:latin typeface="Sylfaen" pitchFamily="18" charset="0"/>
            </a:endParaRPr>
          </a:p>
          <a:p>
            <a:r>
              <a:rPr lang="en-US" sz="2400" dirty="0" smtClean="0">
                <a:latin typeface="Sylfaen" pitchFamily="18" charset="0"/>
              </a:rPr>
              <a:t>In the task (7) - models like flows, its decision radically </a:t>
            </a:r>
            <a:r>
              <a:rPr lang="en-US" sz="2400" b="1" dirty="0" smtClean="0">
                <a:solidFill>
                  <a:srgbClr val="FF0000"/>
                </a:solidFill>
                <a:latin typeface="Sylfaen" pitchFamily="18" charset="0"/>
              </a:rPr>
              <a:t>de-</a:t>
            </a:r>
            <a:r>
              <a:rPr lang="en-US" sz="2400" b="1" dirty="0" err="1" smtClean="0">
                <a:solidFill>
                  <a:srgbClr val="FF0000"/>
                </a:solidFill>
                <a:latin typeface="Sylfaen" pitchFamily="18" charset="0"/>
              </a:rPr>
              <a:t>pends</a:t>
            </a:r>
            <a:r>
              <a:rPr lang="en-US" sz="2400" b="1" dirty="0" smtClean="0">
                <a:solidFill>
                  <a:srgbClr val="FF0000"/>
                </a:solidFill>
                <a:latin typeface="Sylfaen" pitchFamily="18" charset="0"/>
              </a:rPr>
              <a:t> </a:t>
            </a:r>
            <a:r>
              <a:rPr lang="en-US" sz="2400" dirty="0" smtClean="0">
                <a:latin typeface="Sylfaen" pitchFamily="18" charset="0"/>
              </a:rPr>
              <a:t>on a ratio of </a:t>
            </a:r>
            <a:r>
              <a:rPr lang="ru-RU" sz="2400" dirty="0" smtClean="0">
                <a:latin typeface="Sylfaen" pitchFamily="18" charset="0"/>
              </a:rPr>
              <a:t>         .</a:t>
            </a:r>
            <a:r>
              <a:rPr lang="en-US" sz="2400" dirty="0" smtClean="0">
                <a:latin typeface="Sylfaen" pitchFamily="18" charset="0"/>
              </a:rPr>
              <a:t> And, on</a:t>
            </a:r>
            <a:r>
              <a:rPr lang="ru-RU" sz="2400" dirty="0" smtClean="0">
                <a:latin typeface="Sylfaen" pitchFamily="18" charset="0"/>
              </a:rPr>
              <a:t>                 ,  </a:t>
            </a:r>
            <a:r>
              <a:rPr lang="en-US" sz="2400" dirty="0" smtClean="0">
                <a:latin typeface="Sylfaen" pitchFamily="18" charset="0"/>
              </a:rPr>
              <a:t>             </a:t>
            </a:r>
            <a:r>
              <a:rPr lang="ru-RU" sz="2400" dirty="0" smtClean="0">
                <a:latin typeface="Sylfaen" pitchFamily="18" charset="0"/>
              </a:rPr>
              <a:t>   </a:t>
            </a:r>
            <a:r>
              <a:rPr lang="en-US" sz="2400" dirty="0" smtClean="0">
                <a:latin typeface="Sylfaen" pitchFamily="18" charset="0"/>
              </a:rPr>
              <a:t> As we will see later, we have a similar case for (14).</a:t>
            </a:r>
          </a:p>
          <a:p>
            <a:r>
              <a:rPr lang="en-US" sz="2400" dirty="0" smtClean="0">
                <a:latin typeface="Sylfaen" pitchFamily="18" charset="0"/>
              </a:rPr>
              <a:t>By the end of the information </a:t>
            </a:r>
            <a:r>
              <a:rPr lang="en-US" sz="2400" dirty="0" smtClean="0">
                <a:latin typeface="Sylfaen" pitchFamily="18" charset="0"/>
              </a:rPr>
              <a:t>warfare </a:t>
            </a:r>
            <a:r>
              <a:rPr lang="en-US" sz="2400" dirty="0" smtClean="0">
                <a:latin typeface="Sylfaen" pitchFamily="18" charset="0"/>
              </a:rPr>
              <a:t>we will consider the situation when, by the efforts of a third party, the system from the state (15) (initial conditions) will be transferred to a </a:t>
            </a:r>
            <a:r>
              <a:rPr lang="en-US" sz="2400" dirty="0" smtClean="0">
                <a:solidFill>
                  <a:srgbClr val="FF0000"/>
                </a:solidFill>
                <a:latin typeface="Sylfaen" pitchFamily="18" charset="0"/>
              </a:rPr>
              <a:t>state </a:t>
            </a:r>
            <a:r>
              <a:rPr lang="ru-RU" sz="2400" dirty="0" smtClean="0">
                <a:solidFill>
                  <a:srgbClr val="FF0000"/>
                </a:solidFill>
                <a:latin typeface="Sylfaen" pitchFamily="18" charset="0"/>
              </a:rPr>
              <a:t>                                 (16) </a:t>
            </a:r>
            <a:r>
              <a:rPr lang="en-US" sz="2400" dirty="0" smtClean="0">
                <a:latin typeface="Sylfaen" pitchFamily="18" charset="0"/>
              </a:rPr>
              <a:t>(</a:t>
            </a:r>
            <a:r>
              <a:rPr lang="en-US" sz="2400" dirty="0" smtClean="0">
                <a:solidFill>
                  <a:srgbClr val="FF0000"/>
                </a:solidFill>
                <a:latin typeface="Sylfaen" pitchFamily="18" charset="0"/>
              </a:rPr>
              <a:t>final conditions</a:t>
            </a:r>
            <a:r>
              <a:rPr lang="en-US" sz="2400" dirty="0" smtClean="0">
                <a:latin typeface="Sylfaen" pitchFamily="18" charset="0"/>
              </a:rPr>
              <a:t>), and </a:t>
            </a:r>
            <a:r>
              <a:rPr lang="ru-RU" sz="2400" dirty="0" smtClean="0">
                <a:latin typeface="Sylfaen" pitchFamily="18" charset="0"/>
              </a:rPr>
              <a:t>           </a:t>
            </a:r>
            <a:r>
              <a:rPr lang="en-US" sz="2400" dirty="0" smtClean="0">
                <a:latin typeface="Sylfaen" pitchFamily="18" charset="0"/>
              </a:rPr>
              <a:t>are not fixed and represent different ones.</a:t>
            </a:r>
            <a:endParaRPr lang="en-US" sz="2400" dirty="0">
              <a:latin typeface="Sylfaen" pitchFamily="18" charset="0"/>
            </a:endParaRPr>
          </a:p>
        </p:txBody>
      </p:sp>
      <p:graphicFrame>
        <p:nvGraphicFramePr>
          <p:cNvPr id="51202" name="Object 2"/>
          <p:cNvGraphicFramePr>
            <a:graphicFrameLocks noChangeAspect="1"/>
          </p:cNvGraphicFramePr>
          <p:nvPr/>
        </p:nvGraphicFramePr>
        <p:xfrm>
          <a:off x="4495800" y="685800"/>
          <a:ext cx="304800" cy="304800"/>
        </p:xfrm>
        <a:graphic>
          <a:graphicData uri="http://schemas.openxmlformats.org/presentationml/2006/ole">
            <p:oleObj spid="_x0000_s51202" name="Equation" r:id="rId3" imgW="152280" imgH="139680" progId="Equation.DSMT4">
              <p:embed/>
            </p:oleObj>
          </a:graphicData>
        </a:graphic>
      </p:graphicFrame>
      <p:graphicFrame>
        <p:nvGraphicFramePr>
          <p:cNvPr id="51203" name="Object 3"/>
          <p:cNvGraphicFramePr>
            <a:graphicFrameLocks noChangeAspect="1"/>
          </p:cNvGraphicFramePr>
          <p:nvPr/>
        </p:nvGraphicFramePr>
        <p:xfrm>
          <a:off x="3733800" y="990600"/>
          <a:ext cx="381000" cy="381000"/>
        </p:xfrm>
        <a:graphic>
          <a:graphicData uri="http://schemas.openxmlformats.org/presentationml/2006/ole">
            <p:oleObj spid="_x0000_s51203" name="Equation" r:id="rId4" imgW="152280" imgH="203040" progId="Equation.DSMT4">
              <p:embed/>
            </p:oleObj>
          </a:graphicData>
        </a:graphic>
      </p:graphicFrame>
      <p:graphicFrame>
        <p:nvGraphicFramePr>
          <p:cNvPr id="51204" name="Object 4"/>
          <p:cNvGraphicFramePr>
            <a:graphicFrameLocks noChangeAspect="1"/>
          </p:cNvGraphicFramePr>
          <p:nvPr/>
        </p:nvGraphicFramePr>
        <p:xfrm>
          <a:off x="4114800" y="1371600"/>
          <a:ext cx="228600" cy="317500"/>
        </p:xfrm>
        <a:graphic>
          <a:graphicData uri="http://schemas.openxmlformats.org/presentationml/2006/ole">
            <p:oleObj spid="_x0000_s51204" name="Equation" r:id="rId5" imgW="126720" imgH="164880" progId="Equation.DSMT4">
              <p:embed/>
            </p:oleObj>
          </a:graphicData>
        </a:graphic>
      </p:graphicFrame>
      <p:graphicFrame>
        <p:nvGraphicFramePr>
          <p:cNvPr id="51206" name="Object 6"/>
          <p:cNvGraphicFramePr>
            <a:graphicFrameLocks noChangeAspect="1"/>
          </p:cNvGraphicFramePr>
          <p:nvPr/>
        </p:nvGraphicFramePr>
        <p:xfrm>
          <a:off x="3429000" y="2514600"/>
          <a:ext cx="696912" cy="355600"/>
        </p:xfrm>
        <a:graphic>
          <a:graphicData uri="http://schemas.openxmlformats.org/presentationml/2006/ole">
            <p:oleObj spid="_x0000_s51206" name="Equation" r:id="rId6" imgW="444240" imgH="203040" progId="Equation.DSMT4">
              <p:embed/>
            </p:oleObj>
          </a:graphicData>
        </a:graphic>
      </p:graphicFrame>
      <p:graphicFrame>
        <p:nvGraphicFramePr>
          <p:cNvPr id="51207" name="Object 7"/>
          <p:cNvGraphicFramePr>
            <a:graphicFrameLocks noChangeAspect="1"/>
          </p:cNvGraphicFramePr>
          <p:nvPr/>
        </p:nvGraphicFramePr>
        <p:xfrm>
          <a:off x="5257800" y="2514600"/>
          <a:ext cx="1143000" cy="381000"/>
        </p:xfrm>
        <a:graphic>
          <a:graphicData uri="http://schemas.openxmlformats.org/presentationml/2006/ole">
            <p:oleObj spid="_x0000_s51207" name="Equation" r:id="rId7" imgW="863280" imgH="228600" progId="Equation.DSMT4">
              <p:embed/>
            </p:oleObj>
          </a:graphicData>
        </a:graphic>
      </p:graphicFrame>
      <p:graphicFrame>
        <p:nvGraphicFramePr>
          <p:cNvPr id="51208" name="Object 8"/>
          <p:cNvGraphicFramePr>
            <a:graphicFrameLocks noChangeAspect="1"/>
          </p:cNvGraphicFramePr>
          <p:nvPr/>
        </p:nvGraphicFramePr>
        <p:xfrm>
          <a:off x="6553200" y="2590800"/>
          <a:ext cx="1371600" cy="304800"/>
        </p:xfrm>
        <a:graphic>
          <a:graphicData uri="http://schemas.openxmlformats.org/presentationml/2006/ole">
            <p:oleObj spid="_x0000_s51208" name="Equation" r:id="rId8" imgW="1193760" imgH="203040" progId="Equation.DSMT4">
              <p:embed/>
            </p:oleObj>
          </a:graphicData>
        </a:graphic>
      </p:graphicFrame>
      <p:sp>
        <p:nvSpPr>
          <p:cNvPr id="5121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09" name="Object 9"/>
          <p:cNvGraphicFramePr>
            <a:graphicFrameLocks noChangeAspect="1"/>
          </p:cNvGraphicFramePr>
          <p:nvPr/>
        </p:nvGraphicFramePr>
        <p:xfrm>
          <a:off x="1616075" y="4267200"/>
          <a:ext cx="2270125" cy="609600"/>
        </p:xfrm>
        <a:graphic>
          <a:graphicData uri="http://schemas.openxmlformats.org/presentationml/2006/ole">
            <p:oleObj spid="_x0000_s51209" name="Equation" r:id="rId9" imgW="1409400" imgH="241200" progId="Equation.DSMT4">
              <p:embed/>
            </p:oleObj>
          </a:graphicData>
        </a:graphic>
      </p:graphicFrame>
      <p:graphicFrame>
        <p:nvGraphicFramePr>
          <p:cNvPr id="51212" name="Object 12"/>
          <p:cNvGraphicFramePr>
            <a:graphicFrameLocks noChangeAspect="1"/>
          </p:cNvGraphicFramePr>
          <p:nvPr/>
        </p:nvGraphicFramePr>
        <p:xfrm>
          <a:off x="7620000" y="4267200"/>
          <a:ext cx="495300" cy="533400"/>
        </p:xfrm>
        <a:graphic>
          <a:graphicData uri="http://schemas.openxmlformats.org/presentationml/2006/ole">
            <p:oleObj spid="_x0000_s51212" name="Equation" r:id="rId10" imgW="164880" imgH="203040" progId="Equation.DSMT4">
              <p:embed/>
            </p:oleObj>
          </a:graphicData>
        </a:graphic>
      </p:graphicFrame>
      <p:graphicFrame>
        <p:nvGraphicFramePr>
          <p:cNvPr id="51211" name="Object 11"/>
          <p:cNvGraphicFramePr>
            <a:graphicFrameLocks noChangeAspect="1"/>
          </p:cNvGraphicFramePr>
          <p:nvPr/>
        </p:nvGraphicFramePr>
        <p:xfrm>
          <a:off x="8229600" y="4267200"/>
          <a:ext cx="304800" cy="457200"/>
        </p:xfrm>
        <a:graphic>
          <a:graphicData uri="http://schemas.openxmlformats.org/presentationml/2006/ole">
            <p:oleObj spid="_x0000_s51211" name="Equation" r:id="rId11" imgW="164957" imgH="190335" progId="Equation.DSMT4">
              <p:embed/>
            </p:oleObj>
          </a:graphicData>
        </a:graphic>
      </p:graphicFrame>
      <p:sp>
        <p:nvSpPr>
          <p:cNvPr id="5121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0"/>
            <a:ext cx="8183880" cy="70104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4803648"/>
          </a:xfrm>
        </p:spPr>
        <p:txBody>
          <a:bodyPr>
            <a:normAutofit/>
          </a:bodyPr>
          <a:lstStyle/>
          <a:p>
            <a:r>
              <a:rPr lang="en-US" dirty="0" smtClean="0">
                <a:latin typeface="Sylfaen" pitchFamily="18" charset="0"/>
              </a:rPr>
              <a:t>Thus we received the </a:t>
            </a:r>
            <a:r>
              <a:rPr lang="en-US" b="1" dirty="0" smtClean="0">
                <a:solidFill>
                  <a:srgbClr val="FF0000"/>
                </a:solidFill>
                <a:latin typeface="Sylfaen" pitchFamily="18" charset="0"/>
              </a:rPr>
              <a:t>boundary task</a:t>
            </a:r>
            <a:r>
              <a:rPr lang="en-US" dirty="0" smtClean="0">
                <a:latin typeface="Sylfaen" pitchFamily="18" charset="0"/>
              </a:rPr>
              <a:t> for system ordinary differential equations – (14), (15), (16).</a:t>
            </a:r>
          </a:p>
          <a:p>
            <a:r>
              <a:rPr lang="en-US" dirty="0" smtClean="0">
                <a:latin typeface="Sylfaen" pitchFamily="18" charset="0"/>
              </a:rPr>
              <a:t> Boundary conditions (15), (16) when the right part is not fixed and addresses in zero in different time points, will be called </a:t>
            </a:r>
            <a:r>
              <a:rPr lang="en-US" dirty="0" smtClean="0">
                <a:solidFill>
                  <a:srgbClr val="FF0000"/>
                </a:solidFill>
                <a:latin typeface="Sylfaen" pitchFamily="18" charset="0"/>
              </a:rPr>
              <a:t>boundary conditions type Chilker</a:t>
            </a:r>
            <a:r>
              <a:rPr lang="en-US" dirty="0" smtClean="0">
                <a:latin typeface="Sylfaen" pitchFamily="18" charset="0"/>
              </a:rPr>
              <a:t>. </a:t>
            </a:r>
          </a:p>
          <a:p>
            <a:r>
              <a:rPr lang="en-US" dirty="0" smtClean="0">
                <a:latin typeface="Sylfaen" pitchFamily="18" charset="0"/>
              </a:rPr>
              <a:t>We will call the task (14), (15), (16) with boundary conditions type Chilker the </a:t>
            </a:r>
            <a:r>
              <a:rPr lang="en-US" dirty="0" smtClean="0">
                <a:solidFill>
                  <a:srgbClr val="FF0000"/>
                </a:solidFill>
                <a:latin typeface="Sylfaen" pitchFamily="18" charset="0"/>
              </a:rPr>
              <a:t>Chilker task</a:t>
            </a:r>
            <a:r>
              <a:rPr lang="en-US" dirty="0" smtClean="0">
                <a:latin typeface="Sylfaen" pitchFamily="18" charset="0"/>
              </a:rPr>
              <a:t>.</a:t>
            </a:r>
          </a:p>
          <a:p>
            <a:r>
              <a:rPr lang="en-US" dirty="0" smtClean="0">
                <a:latin typeface="Sylfaen" pitchFamily="18" charset="0"/>
              </a:rPr>
              <a:t> If there is a decision of the Chilker task, it means that information warfare will be ended</a:t>
            </a:r>
            <a:r>
              <a:rPr lang="en-US" dirty="0" smtClean="0"/>
              <a:t>.</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638800"/>
            <a:ext cx="8183880" cy="76200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5184648"/>
          </a:xfrm>
        </p:spPr>
        <p:txBody>
          <a:bodyPr>
            <a:normAutofit fontScale="55000" lnSpcReduction="20000"/>
          </a:bodyPr>
          <a:lstStyle/>
          <a:p>
            <a:r>
              <a:rPr lang="en-US" sz="4400" dirty="0" smtClean="0">
                <a:latin typeface="Sylfaen" pitchFamily="18" charset="0"/>
              </a:rPr>
              <a:t>The Chilker problem (14), (15), (16) will be solved numerically in the </a:t>
            </a:r>
            <a:r>
              <a:rPr lang="en-US" sz="4400" b="1" dirty="0" smtClean="0">
                <a:solidFill>
                  <a:srgbClr val="FF0000"/>
                </a:solidFill>
                <a:latin typeface="Sylfaen" pitchFamily="18" charset="0"/>
              </a:rPr>
              <a:t>Mat Lab </a:t>
            </a:r>
            <a:r>
              <a:rPr lang="en-US" sz="4400" dirty="0" smtClean="0">
                <a:latin typeface="Sylfaen" pitchFamily="18" charset="0"/>
              </a:rPr>
              <a:t>environment by the </a:t>
            </a:r>
            <a:r>
              <a:rPr lang="en-US" sz="4400" dirty="0" smtClean="0">
                <a:solidFill>
                  <a:srgbClr val="FF0000"/>
                </a:solidFill>
                <a:latin typeface="Sylfaen" pitchFamily="18" charset="0"/>
              </a:rPr>
              <a:t>ode15s solver</a:t>
            </a:r>
            <a:r>
              <a:rPr lang="en-US" sz="4400" dirty="0" smtClean="0">
                <a:latin typeface="Sylfaen" pitchFamily="18" charset="0"/>
              </a:rPr>
              <a:t>. With a computer experiment we will select different values of the D - level of aggressiveness.</a:t>
            </a:r>
          </a:p>
          <a:p>
            <a:endParaRPr lang="en-US" sz="4400" dirty="0" smtClean="0">
              <a:latin typeface="Sylfaen" pitchFamily="18" charset="0"/>
            </a:endParaRPr>
          </a:p>
          <a:p>
            <a:r>
              <a:rPr lang="ka-GE" sz="3300" dirty="0" smtClean="0">
                <a:latin typeface="Sylfaen" pitchFamily="18" charset="0"/>
              </a:rPr>
              <a:t>%integrirebuli_ignorir_uSvebs povnas </a:t>
            </a:r>
            <a:endParaRPr lang="en-US" sz="3300" dirty="0" smtClean="0">
              <a:latin typeface="Sylfaen" pitchFamily="18" charset="0"/>
            </a:endParaRPr>
          </a:p>
          <a:p>
            <a:pPr>
              <a:buNone/>
            </a:pPr>
            <a:r>
              <a:rPr lang="ka-GE" sz="3300" dirty="0" smtClean="0">
                <a:latin typeface="Sylfaen" pitchFamily="18" charset="0"/>
              </a:rPr>
              <a:t>[T,Y]=ode15s(@GAE1,[0,0.15],[0.002 .001 .3 0 0]);   </a:t>
            </a:r>
            <a:endParaRPr lang="en-US" sz="3300" dirty="0" smtClean="0">
              <a:latin typeface="Sylfaen" pitchFamily="18" charset="0"/>
            </a:endParaRPr>
          </a:p>
          <a:p>
            <a:pPr>
              <a:buNone/>
            </a:pPr>
            <a:r>
              <a:rPr lang="ka-GE" sz="3300" dirty="0" smtClean="0">
                <a:latin typeface="Sylfaen" pitchFamily="18" charset="0"/>
              </a:rPr>
              <a:t>plot(T,Y,'linewidth',2)</a:t>
            </a:r>
            <a:r>
              <a:rPr lang="en-US" sz="3300" dirty="0" smtClean="0">
                <a:latin typeface="Sylfaen" pitchFamily="18" charset="0"/>
              </a:rPr>
              <a:t>; </a:t>
            </a:r>
            <a:r>
              <a:rPr lang="ka-GE" sz="3300" dirty="0" smtClean="0">
                <a:latin typeface="Sylfaen" pitchFamily="18" charset="0"/>
              </a:rPr>
              <a:t>title('inf warfare')</a:t>
            </a:r>
            <a:r>
              <a:rPr lang="en-US" sz="3300" dirty="0" smtClean="0">
                <a:latin typeface="Sylfaen" pitchFamily="18" charset="0"/>
              </a:rPr>
              <a:t>; </a:t>
            </a:r>
            <a:r>
              <a:rPr lang="ka-GE" sz="3300" dirty="0" smtClean="0">
                <a:latin typeface="Sylfaen" pitchFamily="18" charset="0"/>
              </a:rPr>
              <a:t>xlabel('Time')</a:t>
            </a:r>
            <a:endParaRPr lang="en-US" sz="3300" dirty="0" smtClean="0">
              <a:latin typeface="Sylfaen" pitchFamily="18" charset="0"/>
            </a:endParaRPr>
          </a:p>
          <a:p>
            <a:pPr>
              <a:buNone/>
            </a:pPr>
            <a:r>
              <a:rPr lang="ka-GE" sz="3300" dirty="0" smtClean="0">
                <a:latin typeface="Sylfaen" pitchFamily="18" charset="0"/>
              </a:rPr>
              <a:t>ylabel('amount of information')</a:t>
            </a:r>
            <a:r>
              <a:rPr lang="en-US" sz="3300" dirty="0" smtClean="0">
                <a:latin typeface="Sylfaen" pitchFamily="18" charset="0"/>
              </a:rPr>
              <a:t>; </a:t>
            </a:r>
            <a:r>
              <a:rPr lang="ka-GE" sz="3300" dirty="0" smtClean="0">
                <a:latin typeface="Sylfaen" pitchFamily="18" charset="0"/>
              </a:rPr>
              <a:t>legend('n1','n2','n3','x','y')</a:t>
            </a:r>
            <a:r>
              <a:rPr lang="en-US" sz="3300" dirty="0" smtClean="0">
                <a:latin typeface="Sylfaen" pitchFamily="18" charset="0"/>
              </a:rPr>
              <a:t>; </a:t>
            </a:r>
            <a:r>
              <a:rPr lang="ka-GE" sz="3300" dirty="0" smtClean="0">
                <a:latin typeface="Sylfaen" pitchFamily="18" charset="0"/>
              </a:rPr>
              <a:t>grid on</a:t>
            </a:r>
            <a:endParaRPr lang="en-US" sz="3300" dirty="0" smtClean="0">
              <a:latin typeface="Sylfaen" pitchFamily="18" charset="0"/>
            </a:endParaRPr>
          </a:p>
          <a:p>
            <a:r>
              <a:rPr lang="ka-GE" sz="3300" dirty="0" smtClean="0">
                <a:latin typeface="Sylfaen" pitchFamily="18" charset="0"/>
              </a:rPr>
              <a:t/>
            </a:r>
            <a:br>
              <a:rPr lang="ka-GE" sz="3300" dirty="0" smtClean="0">
                <a:latin typeface="Sylfaen" pitchFamily="18" charset="0"/>
              </a:rPr>
            </a:br>
            <a:r>
              <a:rPr lang="ka-GE" sz="3300" dirty="0" smtClean="0">
                <a:latin typeface="Sylfaen" pitchFamily="18" charset="0"/>
              </a:rPr>
              <a:t>%Integrirebuli MMIW_ode-s marjvena mxareebi</a:t>
            </a:r>
            <a:endParaRPr lang="en-US" sz="3300" dirty="0" smtClean="0">
              <a:latin typeface="Sylfaen" pitchFamily="18" charset="0"/>
            </a:endParaRPr>
          </a:p>
          <a:p>
            <a:r>
              <a:rPr lang="ka-GE" sz="3300" dirty="0" smtClean="0">
                <a:latin typeface="Sylfaen" pitchFamily="18" charset="0"/>
              </a:rPr>
              <a:t>function dxdt=GAE1(t,x)</a:t>
            </a:r>
            <a:endParaRPr lang="en-US" sz="3300" dirty="0" smtClean="0">
              <a:latin typeface="Sylfaen" pitchFamily="18" charset="0"/>
            </a:endParaRPr>
          </a:p>
          <a:p>
            <a:pPr>
              <a:buNone/>
            </a:pPr>
            <a:r>
              <a:rPr lang="ka-GE" sz="3300" dirty="0" smtClean="0">
                <a:latin typeface="Sylfaen" pitchFamily="18" charset="0"/>
              </a:rPr>
              <a:t>dxdt=zeros(5,1); a1=.08; a2=.05; b1=1.5; a21=.06; a22=.03; b2=1.7; </a:t>
            </a:r>
            <a:endParaRPr lang="en-US" sz="3300" dirty="0" smtClean="0">
              <a:latin typeface="Sylfaen" pitchFamily="18" charset="0"/>
            </a:endParaRPr>
          </a:p>
          <a:p>
            <a:pPr>
              <a:buNone/>
            </a:pPr>
            <a:r>
              <a:rPr lang="ka-GE" sz="3300" dirty="0" smtClean="0">
                <a:latin typeface="Sylfaen" pitchFamily="18" charset="0"/>
              </a:rPr>
              <a:t>p4=155; p5=150; g1=.05; g2=.03; g3=.07; a3=.3; m1=.2; a4=.2; m2=.3;  </a:t>
            </a:r>
            <a:endParaRPr lang="en-US" sz="3300" dirty="0" smtClean="0">
              <a:latin typeface="Sylfaen" pitchFamily="18" charset="0"/>
            </a:endParaRPr>
          </a:p>
          <a:p>
            <a:pPr>
              <a:buNone/>
            </a:pPr>
            <a:r>
              <a:rPr lang="ka-GE" sz="3300" dirty="0" smtClean="0">
                <a:latin typeface="Sylfaen" pitchFamily="18" charset="0"/>
              </a:rPr>
              <a:t>dxdt(1)=a1*x(1)+a2*x(4)-b1*x(3);</a:t>
            </a:r>
            <a:r>
              <a:rPr lang="en-US" sz="3300" dirty="0" smtClean="0">
                <a:latin typeface="Sylfaen" pitchFamily="18" charset="0"/>
              </a:rPr>
              <a:t> </a:t>
            </a:r>
            <a:r>
              <a:rPr lang="ka-GE" sz="3300" dirty="0" smtClean="0">
                <a:latin typeface="Sylfaen" pitchFamily="18" charset="0"/>
              </a:rPr>
              <a:t>dxdt(2)=a21*x(2)+a22*x(5)-b2*x(3);</a:t>
            </a:r>
            <a:endParaRPr lang="en-US" sz="3300" dirty="0" smtClean="0">
              <a:latin typeface="Sylfaen" pitchFamily="18" charset="0"/>
            </a:endParaRPr>
          </a:p>
          <a:p>
            <a:pPr>
              <a:buNone/>
            </a:pPr>
            <a:r>
              <a:rPr lang="ka-GE" sz="3300" dirty="0" smtClean="0">
                <a:latin typeface="Sylfaen" pitchFamily="18" charset="0"/>
              </a:rPr>
              <a:t>dxdt(3)=g1*x(1)+g2*x(2)+g3*x(3);</a:t>
            </a:r>
            <a:r>
              <a:rPr lang="en-US" sz="3300" dirty="0" smtClean="0">
                <a:latin typeface="Sylfaen" pitchFamily="18" charset="0"/>
              </a:rPr>
              <a:t> </a:t>
            </a:r>
            <a:r>
              <a:rPr lang="ka-GE" sz="3300" dirty="0" smtClean="0">
                <a:latin typeface="Sylfaen" pitchFamily="18" charset="0"/>
              </a:rPr>
              <a:t>dxdt(4)=(a3*x(1)+m1*x(4))*(p4-x(4));</a:t>
            </a:r>
            <a:endParaRPr lang="en-US" sz="3300" dirty="0" smtClean="0">
              <a:latin typeface="Sylfaen" pitchFamily="18" charset="0"/>
            </a:endParaRPr>
          </a:p>
          <a:p>
            <a:pPr>
              <a:buNone/>
            </a:pPr>
            <a:r>
              <a:rPr lang="ka-GE" sz="3300" dirty="0" smtClean="0">
                <a:latin typeface="Sylfaen" pitchFamily="18" charset="0"/>
              </a:rPr>
              <a:t>dxdt(5)=(a4*x(2)+m2*x(5))*(p5-x(5));</a:t>
            </a:r>
            <a:r>
              <a:rPr lang="en-US" sz="3300" dirty="0" smtClean="0">
                <a:latin typeface="Sylfaen" pitchFamily="18" charset="0"/>
              </a:rPr>
              <a:t> </a:t>
            </a:r>
            <a:r>
              <a:rPr lang="ka-GE" sz="3300" dirty="0" smtClean="0">
                <a:latin typeface="Sylfaen" pitchFamily="18" charset="0"/>
              </a:rPr>
              <a:t> end</a:t>
            </a:r>
            <a:endParaRPr lang="en-US" sz="3300" dirty="0" smtClean="0">
              <a:latin typeface="Sylfaen" pitchFamily="18" charset="0"/>
            </a:endParaRPr>
          </a:p>
          <a:p>
            <a:endParaRPr lang="en-US" dirty="0">
              <a:latin typeface="Sylfae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15000"/>
            <a:ext cx="8077200" cy="76200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6" name="Text Placeholder 5"/>
          <p:cNvSpPr>
            <a:spLocks noGrp="1"/>
          </p:cNvSpPr>
          <p:nvPr>
            <p:ph type="body" idx="2"/>
          </p:nvPr>
        </p:nvSpPr>
        <p:spPr>
          <a:xfrm>
            <a:off x="457200" y="381000"/>
            <a:ext cx="8229600" cy="1066800"/>
          </a:xfrm>
        </p:spPr>
        <p:txBody>
          <a:bodyPr>
            <a:normAutofit/>
          </a:bodyPr>
          <a:lstStyle/>
          <a:p>
            <a:r>
              <a:rPr lang="en-US" sz="1800" dirty="0" smtClean="0">
                <a:latin typeface="Sylfaen" pitchFamily="18" charset="0"/>
              </a:rPr>
              <a:t>The information warfare does not end (the Chilker problem does not have a solution), when                   ,  when</a:t>
            </a:r>
          </a:p>
          <a:p>
            <a:r>
              <a:rPr lang="en-US" sz="1800" dirty="0" smtClean="0">
                <a:latin typeface="Sylfaen" pitchFamily="18" charset="0"/>
              </a:rPr>
              <a:t>The third party cannot bring any of the sides to zero.</a:t>
            </a:r>
            <a:endParaRPr lang="en-US" sz="1800" dirty="0">
              <a:latin typeface="Sylfaen" pitchFamily="18" charset="0"/>
            </a:endParaRPr>
          </a:p>
        </p:txBody>
      </p:sp>
      <p:pic>
        <p:nvPicPr>
          <p:cNvPr id="4" name="Content Placeholder 3" descr="graf_1.jpg"/>
          <p:cNvPicPr>
            <a:picLocks noGrp="1" noChangeAspect="1"/>
          </p:cNvPicPr>
          <p:nvPr>
            <p:ph sz="half" idx="1"/>
          </p:nvPr>
        </p:nvPicPr>
        <p:blipFill>
          <a:blip r:embed="rId3" cstate="print"/>
          <a:stretch>
            <a:fillRect/>
          </a:stretch>
        </p:blipFill>
        <p:spPr>
          <a:xfrm>
            <a:off x="1066800" y="1447800"/>
            <a:ext cx="7162800" cy="4267199"/>
          </a:xfrm>
        </p:spPr>
      </p:pic>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3249" name="Object 1"/>
          <p:cNvGraphicFramePr>
            <a:graphicFrameLocks noChangeAspect="1"/>
          </p:cNvGraphicFramePr>
          <p:nvPr/>
        </p:nvGraphicFramePr>
        <p:xfrm>
          <a:off x="2133600" y="762000"/>
          <a:ext cx="990600" cy="304800"/>
        </p:xfrm>
        <a:graphic>
          <a:graphicData uri="http://schemas.openxmlformats.org/presentationml/2006/ole">
            <p:oleObj spid="_x0000_s53249" name="Equation" r:id="rId4" imgW="812520" imgH="203040" progId="Equation.DSMT4">
              <p:embed/>
            </p:oleObj>
          </a:graphicData>
        </a:graphic>
      </p:graphicFrame>
      <p:graphicFrame>
        <p:nvGraphicFramePr>
          <p:cNvPr id="53258" name="Object 10"/>
          <p:cNvGraphicFramePr>
            <a:graphicFrameLocks noChangeAspect="1"/>
          </p:cNvGraphicFramePr>
          <p:nvPr/>
        </p:nvGraphicFramePr>
        <p:xfrm>
          <a:off x="3962400" y="838200"/>
          <a:ext cx="447675" cy="161925"/>
        </p:xfrm>
        <a:graphic>
          <a:graphicData uri="http://schemas.openxmlformats.org/presentationml/2006/ole">
            <p:oleObj spid="_x0000_s53258" name="Equation" r:id="rId5" imgW="444114" imgH="164957" progId="Equation.DSMT4">
              <p:embed/>
            </p:oleObj>
          </a:graphicData>
        </a:graphic>
      </p:graphicFrame>
      <p:graphicFrame>
        <p:nvGraphicFramePr>
          <p:cNvPr id="53257" name="Object 9"/>
          <p:cNvGraphicFramePr>
            <a:graphicFrameLocks noChangeAspect="1"/>
          </p:cNvGraphicFramePr>
          <p:nvPr/>
        </p:nvGraphicFramePr>
        <p:xfrm>
          <a:off x="4495800" y="838200"/>
          <a:ext cx="447675" cy="180975"/>
        </p:xfrm>
        <a:graphic>
          <a:graphicData uri="http://schemas.openxmlformats.org/presentationml/2006/ole">
            <p:oleObj spid="_x0000_s53257" name="Equation" r:id="rId6" imgW="444114" imgH="177646" progId="Equation.DSMT4">
              <p:embed/>
            </p:oleObj>
          </a:graphicData>
        </a:graphic>
      </p:graphicFrame>
      <p:graphicFrame>
        <p:nvGraphicFramePr>
          <p:cNvPr id="53256" name="Object 8"/>
          <p:cNvGraphicFramePr>
            <a:graphicFrameLocks noChangeAspect="1"/>
          </p:cNvGraphicFramePr>
          <p:nvPr/>
        </p:nvGraphicFramePr>
        <p:xfrm>
          <a:off x="5029200" y="838200"/>
          <a:ext cx="428625" cy="161925"/>
        </p:xfrm>
        <a:graphic>
          <a:graphicData uri="http://schemas.openxmlformats.org/presentationml/2006/ole">
            <p:oleObj spid="_x0000_s53256" name="Equation" r:id="rId7" imgW="431613" imgH="165028" progId="Equation.DSMT4">
              <p:embed/>
            </p:oleObj>
          </a:graphicData>
        </a:graphic>
      </p:graphicFrame>
      <p:graphicFrame>
        <p:nvGraphicFramePr>
          <p:cNvPr id="53255" name="Object 7"/>
          <p:cNvGraphicFramePr>
            <a:graphicFrameLocks noChangeAspect="1"/>
          </p:cNvGraphicFramePr>
          <p:nvPr/>
        </p:nvGraphicFramePr>
        <p:xfrm>
          <a:off x="5638800" y="838200"/>
          <a:ext cx="428625" cy="180975"/>
        </p:xfrm>
        <a:graphic>
          <a:graphicData uri="http://schemas.openxmlformats.org/presentationml/2006/ole">
            <p:oleObj spid="_x0000_s53255" name="Equation" r:id="rId8" imgW="431425" imgH="177646" progId="Equation.DSMT4">
              <p:embed/>
            </p:oleObj>
          </a:graphicData>
        </a:graphic>
      </p:graphicFrame>
      <p:graphicFrame>
        <p:nvGraphicFramePr>
          <p:cNvPr id="53254" name="Object 6"/>
          <p:cNvGraphicFramePr>
            <a:graphicFrameLocks noChangeAspect="1"/>
          </p:cNvGraphicFramePr>
          <p:nvPr/>
        </p:nvGraphicFramePr>
        <p:xfrm>
          <a:off x="6248400" y="838200"/>
          <a:ext cx="371475" cy="161925"/>
        </p:xfrm>
        <a:graphic>
          <a:graphicData uri="http://schemas.openxmlformats.org/presentationml/2006/ole">
            <p:oleObj spid="_x0000_s53254" name="Equation" r:id="rId9" imgW="368140" imgH="165028" progId="Equation.DSMT4">
              <p:embed/>
            </p:oleObj>
          </a:graphicData>
        </a:graphic>
      </p:graphicFrame>
      <p:graphicFrame>
        <p:nvGraphicFramePr>
          <p:cNvPr id="53253" name="Object 5"/>
          <p:cNvGraphicFramePr>
            <a:graphicFrameLocks noChangeAspect="1"/>
          </p:cNvGraphicFramePr>
          <p:nvPr/>
        </p:nvGraphicFramePr>
        <p:xfrm>
          <a:off x="6705600" y="838200"/>
          <a:ext cx="381000" cy="180975"/>
        </p:xfrm>
        <a:graphic>
          <a:graphicData uri="http://schemas.openxmlformats.org/presentationml/2006/ole">
            <p:oleObj spid="_x0000_s53253" name="Equation" r:id="rId10" imgW="380670" imgH="177646" progId="Equation.DSMT4">
              <p:embed/>
            </p:oleObj>
          </a:graphicData>
        </a:graphic>
      </p:graphicFrame>
      <p:graphicFrame>
        <p:nvGraphicFramePr>
          <p:cNvPr id="53252" name="Object 4"/>
          <p:cNvGraphicFramePr>
            <a:graphicFrameLocks noChangeAspect="1"/>
          </p:cNvGraphicFramePr>
          <p:nvPr/>
        </p:nvGraphicFramePr>
        <p:xfrm>
          <a:off x="7315200" y="838200"/>
          <a:ext cx="504825" cy="200025"/>
        </p:xfrm>
        <a:graphic>
          <a:graphicData uri="http://schemas.openxmlformats.org/presentationml/2006/ole">
            <p:oleObj spid="_x0000_s53252" name="Equation" r:id="rId11" imgW="507780" imgH="203112" progId="Equation.DSMT4">
              <p:embed/>
            </p:oleObj>
          </a:graphicData>
        </a:graphic>
      </p:graphicFrame>
      <p:graphicFrame>
        <p:nvGraphicFramePr>
          <p:cNvPr id="53251" name="Object 3"/>
          <p:cNvGraphicFramePr>
            <a:graphicFrameLocks noChangeAspect="1"/>
          </p:cNvGraphicFramePr>
          <p:nvPr/>
        </p:nvGraphicFramePr>
        <p:xfrm>
          <a:off x="7924800" y="838200"/>
          <a:ext cx="523875" cy="200025"/>
        </p:xfrm>
        <a:graphic>
          <a:graphicData uri="http://schemas.openxmlformats.org/presentationml/2006/ole">
            <p:oleObj spid="_x0000_s53251" name="Equation" r:id="rId12" imgW="520474" imgH="203112" progId="Equation.DSMT4">
              <p:embed/>
            </p:oleObj>
          </a:graphicData>
        </a:graphic>
      </p:graphicFrame>
      <p:sp>
        <p:nvSpPr>
          <p:cNvPr id="5325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0" name="Rectangle 12"/>
          <p:cNvSpPr>
            <a:spLocks noChangeArrowheads="1"/>
          </p:cNvSpPr>
          <p:nvPr/>
        </p:nvSpPr>
        <p:spPr bwMode="auto">
          <a:xfrm>
            <a:off x="0" y="161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1" name="Rectangle 13"/>
          <p:cNvSpPr>
            <a:spLocks noChangeArrowheads="1"/>
          </p:cNvSpPr>
          <p:nvPr/>
        </p:nvSpPr>
        <p:spPr bwMode="auto">
          <a:xfrm>
            <a:off x="0" y="342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2" name="Rectangle 14"/>
          <p:cNvSpPr>
            <a:spLocks noChangeArrowheads="1"/>
          </p:cNvSpPr>
          <p:nvPr/>
        </p:nvSpPr>
        <p:spPr bwMode="auto">
          <a:xfrm>
            <a:off x="0" y="504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3" name="Rectangle 15"/>
          <p:cNvSpPr>
            <a:spLocks noChangeArrowheads="1"/>
          </p:cNvSpPr>
          <p:nvPr/>
        </p:nvSpPr>
        <p:spPr bwMode="auto">
          <a:xfrm>
            <a:off x="0" y="685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4" name="Rectangle 16"/>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5" name="Rectangle 17"/>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66" name="Rectangle 18"/>
          <p:cNvSpPr>
            <a:spLocks noChangeArrowheads="1"/>
          </p:cNvSpPr>
          <p:nvPr/>
        </p:nvSpPr>
        <p:spPr bwMode="auto">
          <a:xfrm>
            <a:off x="0" y="1428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smtClean="0">
                <a:ln>
                  <a:noFill/>
                </a:ln>
                <a:solidFill>
                  <a:schemeClr val="tx1"/>
                </a:solidFill>
                <a:effectLst/>
                <a:latin typeface="Sylfaen" pitchFamily="18" charset="0"/>
                <a:ea typeface="Constantia" pitchFamily="18" charset="0"/>
                <a:cs typeface="Times New Roman" pitchFamily="18" charset="0"/>
              </a:rPr>
              <a:t>,</a:t>
            </a:r>
            <a:r>
              <a:rPr kumimoji="0" lang="en-US" sz="6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91200"/>
            <a:ext cx="8001000" cy="60960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14" name="Text Placeholder 13"/>
          <p:cNvSpPr>
            <a:spLocks noGrp="1"/>
          </p:cNvSpPr>
          <p:nvPr>
            <p:ph type="body" idx="2"/>
          </p:nvPr>
        </p:nvSpPr>
        <p:spPr>
          <a:xfrm>
            <a:off x="381000" y="304800"/>
            <a:ext cx="8229600" cy="1066800"/>
          </a:xfrm>
        </p:spPr>
        <p:txBody>
          <a:bodyPr>
            <a:normAutofit fontScale="92500" lnSpcReduction="10000"/>
          </a:bodyPr>
          <a:lstStyle/>
          <a:p>
            <a:r>
              <a:rPr lang="en-US" sz="1800" dirty="0" smtClean="0">
                <a:latin typeface="Sylfaen" pitchFamily="18" charset="0"/>
              </a:rPr>
              <a:t>The information war does not end (the Chilker problem has no solution), when the aggressiveness is still high</a:t>
            </a:r>
            <a:r>
              <a:rPr lang="ru-RU" sz="1800" dirty="0" smtClean="0">
                <a:latin typeface="Sylfaen" pitchFamily="18" charset="0"/>
              </a:rPr>
              <a:t>            </a:t>
            </a:r>
            <a:r>
              <a:rPr lang="en-US" sz="1800" dirty="0" smtClean="0">
                <a:latin typeface="Sylfaen" pitchFamily="18" charset="0"/>
              </a:rPr>
              <a:t>, when</a:t>
            </a:r>
          </a:p>
          <a:p>
            <a:r>
              <a:rPr lang="en-US" sz="1800" dirty="0" smtClean="0">
                <a:latin typeface="Sylfaen" pitchFamily="18" charset="0"/>
              </a:rPr>
              <a:t>            . The third side brings only one side to zero.</a:t>
            </a:r>
          </a:p>
          <a:p>
            <a:r>
              <a:rPr lang="ru-RU" dirty="0" smtClean="0"/>
              <a:t> </a:t>
            </a:r>
            <a:endParaRPr lang="en-US" dirty="0"/>
          </a:p>
        </p:txBody>
      </p:sp>
      <p:pic>
        <p:nvPicPr>
          <p:cNvPr id="15" name="Content Placeholder 14" descr="graf_2.jpg"/>
          <p:cNvPicPr>
            <a:picLocks noGrp="1" noChangeAspect="1"/>
          </p:cNvPicPr>
          <p:nvPr>
            <p:ph sz="half" idx="1"/>
          </p:nvPr>
        </p:nvPicPr>
        <p:blipFill>
          <a:blip r:embed="rId4" cstate="print"/>
          <a:stretch>
            <a:fillRect/>
          </a:stretch>
        </p:blipFill>
        <p:spPr>
          <a:xfrm>
            <a:off x="762001" y="1219200"/>
            <a:ext cx="7467600" cy="4495800"/>
          </a:xfrm>
        </p:spPr>
      </p:pic>
      <p:sp>
        <p:nvSpPr>
          <p:cNvPr id="604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0417" name="Object 1"/>
          <p:cNvGraphicFramePr>
            <a:graphicFrameLocks noChangeAspect="1"/>
          </p:cNvGraphicFramePr>
          <p:nvPr/>
        </p:nvGraphicFramePr>
        <p:xfrm>
          <a:off x="4267200" y="609600"/>
          <a:ext cx="3124200" cy="304800"/>
        </p:xfrm>
        <a:graphic>
          <a:graphicData uri="http://schemas.openxmlformats.org/presentationml/2006/ole">
            <p:oleObj spid="_x0000_s60417" name="Equation" r:id="rId5" imgW="2806700" imgH="190500" progId="Equation.DSMT4">
              <p:embed/>
            </p:oleObj>
          </a:graphicData>
        </a:graphic>
      </p:graphicFrame>
      <p:sp>
        <p:nvSpPr>
          <p:cNvPr id="604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0419" name="Object 3"/>
          <p:cNvGraphicFramePr>
            <a:graphicFrameLocks noChangeAspect="1"/>
          </p:cNvGraphicFramePr>
          <p:nvPr/>
        </p:nvGraphicFramePr>
        <p:xfrm>
          <a:off x="7467600" y="685800"/>
          <a:ext cx="762000" cy="200025"/>
        </p:xfrm>
        <a:graphic>
          <a:graphicData uri="http://schemas.openxmlformats.org/presentationml/2006/ole">
            <p:oleObj spid="_x0000_s60419" name="Equation" r:id="rId6" imgW="482391" imgH="203112" progId="Equation.DSMT4">
              <p:embed/>
            </p:oleObj>
          </a:graphicData>
        </a:graphic>
      </p:graphicFrame>
      <p:sp>
        <p:nvSpPr>
          <p:cNvPr id="604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0421" name="Object 5"/>
          <p:cNvGraphicFramePr>
            <a:graphicFrameLocks noChangeAspect="1"/>
          </p:cNvGraphicFramePr>
          <p:nvPr/>
        </p:nvGraphicFramePr>
        <p:xfrm>
          <a:off x="457200" y="838200"/>
          <a:ext cx="685800" cy="304800"/>
        </p:xfrm>
        <a:graphic>
          <a:graphicData uri="http://schemas.openxmlformats.org/presentationml/2006/ole">
            <p:oleObj spid="_x0000_s60421" name="Equation" r:id="rId7" imgW="494870" imgH="203024" progId="Equation.DSMT4">
              <p:embed/>
            </p:oleObj>
          </a:graphicData>
        </a:graphic>
      </p:graphicFrame>
      <p:sp>
        <p:nvSpPr>
          <p:cNvPr id="6042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0423" name="Object 7"/>
          <p:cNvGraphicFramePr>
            <a:graphicFrameLocks noChangeAspect="1"/>
          </p:cNvGraphicFramePr>
          <p:nvPr/>
        </p:nvGraphicFramePr>
        <p:xfrm>
          <a:off x="2971800" y="609600"/>
          <a:ext cx="609600" cy="228600"/>
        </p:xfrm>
        <a:graphic>
          <a:graphicData uri="http://schemas.openxmlformats.org/presentationml/2006/ole">
            <p:oleObj spid="_x0000_s60423" name="Equation" r:id="rId8" imgW="393359" imgH="177646" progId="Equation.DSMT4">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41" name="Object 1"/>
          <p:cNvGraphicFramePr>
            <a:graphicFrameLocks noChangeAspect="1"/>
          </p:cNvGraphicFramePr>
          <p:nvPr/>
        </p:nvGraphicFramePr>
        <p:xfrm>
          <a:off x="4724400" y="685800"/>
          <a:ext cx="390525" cy="180975"/>
        </p:xfrm>
        <a:graphic>
          <a:graphicData uri="http://schemas.openxmlformats.org/presentationml/2006/ole">
            <p:oleObj spid="_x0000_s61441" name="Equation" r:id="rId3" imgW="393359" imgH="177646" progId="Equation.DSMT4">
              <p:embed/>
            </p:oleObj>
          </a:graphicData>
        </a:graphic>
      </p:graphicFrame>
      <p:graphicFrame>
        <p:nvGraphicFramePr>
          <p:cNvPr id="61450" name="Object 10"/>
          <p:cNvGraphicFramePr>
            <a:graphicFrameLocks noChangeAspect="1"/>
          </p:cNvGraphicFramePr>
          <p:nvPr/>
        </p:nvGraphicFramePr>
        <p:xfrm>
          <a:off x="5562600" y="685800"/>
          <a:ext cx="447675" cy="161925"/>
        </p:xfrm>
        <a:graphic>
          <a:graphicData uri="http://schemas.openxmlformats.org/presentationml/2006/ole">
            <p:oleObj spid="_x0000_s61450" name="Equation" r:id="rId4" imgW="444114" imgH="164957" progId="Equation.DSMT4">
              <p:embed/>
            </p:oleObj>
          </a:graphicData>
        </a:graphic>
      </p:graphicFrame>
      <p:graphicFrame>
        <p:nvGraphicFramePr>
          <p:cNvPr id="61449" name="Object 9"/>
          <p:cNvGraphicFramePr>
            <a:graphicFrameLocks noChangeAspect="1"/>
          </p:cNvGraphicFramePr>
          <p:nvPr/>
        </p:nvGraphicFramePr>
        <p:xfrm>
          <a:off x="6096000" y="685800"/>
          <a:ext cx="381000" cy="180975"/>
        </p:xfrm>
        <a:graphic>
          <a:graphicData uri="http://schemas.openxmlformats.org/presentationml/2006/ole">
            <p:oleObj spid="_x0000_s61449" name="Equation" r:id="rId5" imgW="380670" imgH="177646" progId="Equation.DSMT4">
              <p:embed/>
            </p:oleObj>
          </a:graphicData>
        </a:graphic>
      </p:graphicFrame>
      <p:graphicFrame>
        <p:nvGraphicFramePr>
          <p:cNvPr id="61448" name="Object 8"/>
          <p:cNvGraphicFramePr>
            <a:graphicFrameLocks noChangeAspect="1"/>
          </p:cNvGraphicFramePr>
          <p:nvPr/>
        </p:nvGraphicFramePr>
        <p:xfrm>
          <a:off x="6553200" y="685800"/>
          <a:ext cx="428625" cy="161925"/>
        </p:xfrm>
        <a:graphic>
          <a:graphicData uri="http://schemas.openxmlformats.org/presentationml/2006/ole">
            <p:oleObj spid="_x0000_s61448" name="Equation" r:id="rId6" imgW="431613" imgH="165028" progId="Equation.DSMT4">
              <p:embed/>
            </p:oleObj>
          </a:graphicData>
        </a:graphic>
      </p:graphicFrame>
      <p:graphicFrame>
        <p:nvGraphicFramePr>
          <p:cNvPr id="61447" name="Object 7"/>
          <p:cNvGraphicFramePr>
            <a:graphicFrameLocks noChangeAspect="1"/>
          </p:cNvGraphicFramePr>
          <p:nvPr/>
        </p:nvGraphicFramePr>
        <p:xfrm>
          <a:off x="7086600" y="685800"/>
          <a:ext cx="371475" cy="180975"/>
        </p:xfrm>
        <a:graphic>
          <a:graphicData uri="http://schemas.openxmlformats.org/presentationml/2006/ole">
            <p:oleObj spid="_x0000_s61447" name="Equation" r:id="rId7" imgW="368140" imgH="177723" progId="Equation.DSMT4">
              <p:embed/>
            </p:oleObj>
          </a:graphicData>
        </a:graphic>
      </p:graphicFrame>
      <p:graphicFrame>
        <p:nvGraphicFramePr>
          <p:cNvPr id="61446" name="Object 6"/>
          <p:cNvGraphicFramePr>
            <a:graphicFrameLocks noChangeAspect="1"/>
          </p:cNvGraphicFramePr>
          <p:nvPr/>
        </p:nvGraphicFramePr>
        <p:xfrm>
          <a:off x="7543800" y="685800"/>
          <a:ext cx="371475" cy="161925"/>
        </p:xfrm>
        <a:graphic>
          <a:graphicData uri="http://schemas.openxmlformats.org/presentationml/2006/ole">
            <p:oleObj spid="_x0000_s61446" name="Equation" r:id="rId8" imgW="368140" imgH="165028" progId="Equation.DSMT4">
              <p:embed/>
            </p:oleObj>
          </a:graphicData>
        </a:graphic>
      </p:graphicFrame>
      <p:graphicFrame>
        <p:nvGraphicFramePr>
          <p:cNvPr id="61445" name="Object 5"/>
          <p:cNvGraphicFramePr>
            <a:graphicFrameLocks noChangeAspect="1"/>
          </p:cNvGraphicFramePr>
          <p:nvPr/>
        </p:nvGraphicFramePr>
        <p:xfrm>
          <a:off x="8001000" y="685800"/>
          <a:ext cx="381000" cy="180975"/>
        </p:xfrm>
        <a:graphic>
          <a:graphicData uri="http://schemas.openxmlformats.org/presentationml/2006/ole">
            <p:oleObj spid="_x0000_s61445" name="Equation" r:id="rId9" imgW="380670" imgH="177646" progId="Equation.DSMT4">
              <p:embed/>
            </p:oleObj>
          </a:graphicData>
        </a:graphic>
      </p:graphicFrame>
      <p:pic>
        <p:nvPicPr>
          <p:cNvPr id="61444" name="Picture 4"/>
          <p:cNvPicPr>
            <a:picLocks noChangeAspect="1" noChangeArrowheads="1"/>
          </p:cNvPicPr>
          <p:nvPr/>
        </p:nvPicPr>
        <p:blipFill>
          <a:blip r:embed="rId10" cstate="print"/>
          <a:srcRect/>
          <a:stretch>
            <a:fillRect/>
          </a:stretch>
        </p:blipFill>
        <p:spPr bwMode="auto">
          <a:xfrm>
            <a:off x="685800" y="990600"/>
            <a:ext cx="504825" cy="200025"/>
          </a:xfrm>
          <a:prstGeom prst="rect">
            <a:avLst/>
          </a:prstGeom>
          <a:noFill/>
        </p:spPr>
      </p:pic>
      <p:graphicFrame>
        <p:nvGraphicFramePr>
          <p:cNvPr id="61443" name="Object 3"/>
          <p:cNvGraphicFramePr>
            <a:graphicFrameLocks noChangeAspect="1"/>
          </p:cNvGraphicFramePr>
          <p:nvPr/>
        </p:nvGraphicFramePr>
        <p:xfrm>
          <a:off x="1371600" y="990600"/>
          <a:ext cx="523875" cy="200025"/>
        </p:xfrm>
        <a:graphic>
          <a:graphicData uri="http://schemas.openxmlformats.org/presentationml/2006/ole">
            <p:oleObj spid="_x0000_s61443" name="Equation" r:id="rId11" imgW="520474" imgH="203112" progId="Equation.DSMT4">
              <p:embed/>
            </p:oleObj>
          </a:graphicData>
        </a:graphic>
      </p:graphicFrame>
      <p:sp>
        <p:nvSpPr>
          <p:cNvPr id="6145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52" name="Rectangle 12"/>
          <p:cNvSpPr>
            <a:spLocks noChangeArrowheads="1"/>
          </p:cNvSpPr>
          <p:nvPr/>
        </p:nvSpPr>
        <p:spPr bwMode="auto">
          <a:xfrm>
            <a:off x="0" y="161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53" name="Rectangle 13"/>
          <p:cNvSpPr>
            <a:spLocks noChangeArrowheads="1"/>
          </p:cNvSpPr>
          <p:nvPr/>
        </p:nvSpPr>
        <p:spPr bwMode="auto">
          <a:xfrm>
            <a:off x="0" y="3429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54" name="Rectangle 14"/>
          <p:cNvSpPr>
            <a:spLocks noChangeArrowheads="1"/>
          </p:cNvSpPr>
          <p:nvPr/>
        </p:nvSpPr>
        <p:spPr bwMode="auto">
          <a:xfrm>
            <a:off x="0" y="504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55" name="Rectangle 15"/>
          <p:cNvSpPr>
            <a:spLocks noChangeArrowheads="1"/>
          </p:cNvSpPr>
          <p:nvPr/>
        </p:nvSpPr>
        <p:spPr bwMode="auto">
          <a:xfrm>
            <a:off x="0" y="685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56" name="Rectangle 16"/>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1457" name="Rectangle 17"/>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 name="Title 26"/>
          <p:cNvSpPr>
            <a:spLocks noGrp="1"/>
          </p:cNvSpPr>
          <p:nvPr>
            <p:ph type="title"/>
          </p:nvPr>
        </p:nvSpPr>
        <p:spPr>
          <a:xfrm>
            <a:off x="990600" y="5410200"/>
            <a:ext cx="7391400" cy="68580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24" name="Text Placeholder 23"/>
          <p:cNvSpPr>
            <a:spLocks noGrp="1"/>
          </p:cNvSpPr>
          <p:nvPr>
            <p:ph type="body" idx="2"/>
          </p:nvPr>
        </p:nvSpPr>
        <p:spPr>
          <a:xfrm>
            <a:off x="457200" y="533400"/>
            <a:ext cx="8305800" cy="1143000"/>
          </a:xfrm>
        </p:spPr>
        <p:txBody>
          <a:bodyPr>
            <a:normAutofit/>
          </a:bodyPr>
          <a:lstStyle/>
          <a:p>
            <a:r>
              <a:rPr lang="en-US" sz="1800" dirty="0" smtClean="0">
                <a:latin typeface="Sylfaen" pitchFamily="18" charset="0"/>
              </a:rPr>
              <a:t>When the index of aggressiveness is small-</a:t>
            </a:r>
            <a:r>
              <a:rPr lang="ru-RU" sz="1800" dirty="0" smtClean="0">
                <a:latin typeface="Sylfaen" pitchFamily="18" charset="0"/>
              </a:rPr>
              <a:t>        </a:t>
            </a:r>
            <a:r>
              <a:rPr lang="en-US" sz="1800" dirty="0" smtClean="0">
                <a:latin typeface="Sylfaen" pitchFamily="18" charset="0"/>
              </a:rPr>
              <a:t>, for</a:t>
            </a:r>
            <a:r>
              <a:rPr lang="ru-RU" sz="1800" dirty="0" smtClean="0">
                <a:latin typeface="Sylfaen" pitchFamily="18" charset="0"/>
              </a:rPr>
              <a:t>                                                                               ,                                  , </a:t>
            </a:r>
            <a:r>
              <a:rPr lang="en-US" sz="1800" dirty="0" smtClean="0">
                <a:latin typeface="Sylfaen" pitchFamily="18" charset="0"/>
              </a:rPr>
              <a:t>then the third party is able to complete the information war-to bring both antagonistic sides to zero.</a:t>
            </a:r>
          </a:p>
          <a:p>
            <a:endParaRPr lang="en-US" dirty="0"/>
          </a:p>
        </p:txBody>
      </p:sp>
      <p:pic>
        <p:nvPicPr>
          <p:cNvPr id="29" name="Content Placeholder 28" descr="graf_3.jpg"/>
          <p:cNvPicPr>
            <a:picLocks noGrp="1" noChangeAspect="1"/>
          </p:cNvPicPr>
          <p:nvPr>
            <p:ph sz="half" idx="1"/>
          </p:nvPr>
        </p:nvPicPr>
        <p:blipFill>
          <a:blip r:embed="rId12" cstate="print"/>
          <a:stretch>
            <a:fillRect/>
          </a:stretch>
        </p:blipFill>
        <p:spPr>
          <a:xfrm>
            <a:off x="685800" y="1524001"/>
            <a:ext cx="7696200" cy="3962400"/>
          </a:xfrm>
        </p:spPr>
      </p:pic>
      <p:sp>
        <p:nvSpPr>
          <p:cNvPr id="61459"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58" name="Object 18"/>
          <p:cNvGraphicFramePr>
            <a:graphicFrameLocks noChangeAspect="1"/>
          </p:cNvGraphicFramePr>
          <p:nvPr/>
        </p:nvGraphicFramePr>
        <p:xfrm>
          <a:off x="1905000" y="990600"/>
          <a:ext cx="657225" cy="209550"/>
        </p:xfrm>
        <a:graphic>
          <a:graphicData uri="http://schemas.openxmlformats.org/presentationml/2006/ole">
            <p:oleObj spid="_x0000_s61458" name="Equation" r:id="rId13" imgW="660113" imgH="203112"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0"/>
            <a:ext cx="8183880" cy="701040"/>
          </a:xfrm>
        </p:spPr>
        <p:txBody>
          <a:bodyPr>
            <a:normAutofit fontScale="90000"/>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4727448"/>
          </a:xfrm>
        </p:spPr>
        <p:txBody>
          <a:bodyPr>
            <a:normAutofit fontScale="92500" lnSpcReduction="10000"/>
          </a:bodyPr>
          <a:lstStyle/>
          <a:p>
            <a:pPr algn="just"/>
            <a:r>
              <a:rPr lang="en-US" dirty="0" smtClean="0"/>
              <a:t>At this stage, </a:t>
            </a:r>
            <a:r>
              <a:rPr lang="en-US" b="1" dirty="0" smtClean="0">
                <a:solidFill>
                  <a:srgbClr val="FF0000"/>
                </a:solidFill>
              </a:rPr>
              <a:t>two approaches </a:t>
            </a:r>
            <a:r>
              <a:rPr lang="en-US" dirty="0" smtClean="0"/>
              <a:t>in the mathematical and computer modeling of information warfare can be identified.</a:t>
            </a:r>
          </a:p>
          <a:p>
            <a:pPr algn="just"/>
            <a:r>
              <a:rPr lang="en-US" dirty="0" smtClean="0"/>
              <a:t>In the </a:t>
            </a:r>
            <a:r>
              <a:rPr lang="en-US" dirty="0" smtClean="0">
                <a:solidFill>
                  <a:srgbClr val="FF0000"/>
                </a:solidFill>
              </a:rPr>
              <a:t>first case</a:t>
            </a:r>
            <a:r>
              <a:rPr lang="en-US" dirty="0" smtClean="0"/>
              <a:t>, by using the model we can investigate the number of people who accepted dissemination of information. I</a:t>
            </a:r>
            <a:r>
              <a:rPr lang="ru-RU" dirty="0" smtClean="0"/>
              <a:t>.</a:t>
            </a:r>
            <a:r>
              <a:rPr lang="en-US" dirty="0" smtClean="0"/>
              <a:t>e</a:t>
            </a:r>
            <a:r>
              <a:rPr lang="ru-RU" dirty="0" smtClean="0"/>
              <a:t>. </a:t>
            </a:r>
            <a:r>
              <a:rPr lang="en-US" dirty="0" smtClean="0"/>
              <a:t>become </a:t>
            </a:r>
            <a:r>
              <a:rPr lang="en-US" dirty="0" smtClean="0">
                <a:solidFill>
                  <a:srgbClr val="FF0000"/>
                </a:solidFill>
              </a:rPr>
              <a:t>adepts of this information</a:t>
            </a:r>
            <a:r>
              <a:rPr lang="en-US" dirty="0" smtClean="0"/>
              <a:t>.</a:t>
            </a:r>
            <a:endParaRPr lang="ru-RU" dirty="0" smtClean="0"/>
          </a:p>
          <a:p>
            <a:pPr algn="just"/>
            <a:r>
              <a:rPr lang="en-US" dirty="0" smtClean="0"/>
              <a:t>In the </a:t>
            </a:r>
            <a:r>
              <a:rPr lang="en-US" dirty="0" smtClean="0">
                <a:solidFill>
                  <a:srgbClr val="FF0000"/>
                </a:solidFill>
              </a:rPr>
              <a:t>second case</a:t>
            </a:r>
            <a:r>
              <a:rPr lang="en-US" dirty="0" smtClean="0"/>
              <a:t>, with the help of the model, the amount of information disseminated by the parties to the information warfare is investigated. I</a:t>
            </a:r>
            <a:r>
              <a:rPr lang="ru-RU" dirty="0" smtClean="0"/>
              <a:t>.</a:t>
            </a:r>
            <a:r>
              <a:rPr lang="en-US" dirty="0" smtClean="0"/>
              <a:t>e</a:t>
            </a:r>
            <a:r>
              <a:rPr lang="ru-RU" dirty="0" smtClean="0"/>
              <a:t>.</a:t>
            </a:r>
            <a:r>
              <a:rPr lang="en-US" dirty="0" smtClean="0"/>
              <a:t> </a:t>
            </a:r>
            <a:r>
              <a:rPr lang="en-US" dirty="0" smtClean="0">
                <a:solidFill>
                  <a:srgbClr val="FF0000"/>
                </a:solidFill>
              </a:rPr>
              <a:t>flows of information are modeled</a:t>
            </a:r>
            <a:r>
              <a:rPr lang="en-US" dirty="0" smtClean="0"/>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3489" name="Object 1"/>
          <p:cNvGraphicFramePr>
            <a:graphicFrameLocks noChangeAspect="1"/>
          </p:cNvGraphicFramePr>
          <p:nvPr/>
        </p:nvGraphicFramePr>
        <p:xfrm>
          <a:off x="1524000" y="1371600"/>
          <a:ext cx="6665913" cy="3810000"/>
        </p:xfrm>
        <a:graphic>
          <a:graphicData uri="http://schemas.openxmlformats.org/presentationml/2006/ole">
            <p:oleObj spid="_x0000_s63489" name="Equation" r:id="rId3" imgW="2997000" imgH="1815840" progId="Equation.DSMT4">
              <p:embed/>
            </p:oleObj>
          </a:graphicData>
        </a:graphic>
      </p:graphicFrame>
      <p:sp>
        <p:nvSpPr>
          <p:cNvPr id="7" name="Title 6"/>
          <p:cNvSpPr>
            <a:spLocks noGrp="1"/>
          </p:cNvSpPr>
          <p:nvPr>
            <p:ph type="title"/>
          </p:nvPr>
        </p:nvSpPr>
        <p:spPr>
          <a:xfrm>
            <a:off x="685800" y="5410200"/>
            <a:ext cx="7696200" cy="91440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latin typeface="Sylfaen" pitchFamily="18" charset="0"/>
            </a:endParaRPr>
          </a:p>
        </p:txBody>
      </p:sp>
      <p:sp>
        <p:nvSpPr>
          <p:cNvPr id="9" name="Text Placeholder 8"/>
          <p:cNvSpPr>
            <a:spLocks noGrp="1"/>
          </p:cNvSpPr>
          <p:nvPr>
            <p:ph type="body" idx="2"/>
          </p:nvPr>
        </p:nvSpPr>
        <p:spPr>
          <a:xfrm>
            <a:off x="457200" y="457200"/>
            <a:ext cx="8153400" cy="762000"/>
          </a:xfrm>
        </p:spPr>
        <p:txBody>
          <a:bodyPr>
            <a:normAutofit/>
          </a:bodyPr>
          <a:lstStyle/>
          <a:p>
            <a:pPr algn="ctr"/>
            <a:r>
              <a:rPr lang="en-US" sz="1800" dirty="0" smtClean="0">
                <a:latin typeface="Sylfaen" pitchFamily="18" charset="0"/>
              </a:rPr>
              <a:t>We will generalize the task Chilker (14)-(16), having replaced system (14) with the following system</a:t>
            </a:r>
            <a:endParaRPr lang="en-US" sz="1800" dirty="0">
              <a:latin typeface="Sylfae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5537" name="Object 1"/>
          <p:cNvGraphicFramePr>
            <a:graphicFrameLocks noChangeAspect="1"/>
          </p:cNvGraphicFramePr>
          <p:nvPr/>
        </p:nvGraphicFramePr>
        <p:xfrm>
          <a:off x="5943600" y="1143000"/>
          <a:ext cx="2266950" cy="476250"/>
        </p:xfrm>
        <a:graphic>
          <a:graphicData uri="http://schemas.openxmlformats.org/presentationml/2006/ole">
            <p:oleObj spid="_x0000_s65537" name="Equation" r:id="rId3" imgW="2120900" imgH="444500" progId="Equation.DSMT4">
              <p:embed/>
            </p:oleObj>
          </a:graphicData>
        </a:graphic>
      </p:graphicFrame>
      <p:graphicFrame>
        <p:nvGraphicFramePr>
          <p:cNvPr id="65551" name="Object 15"/>
          <p:cNvGraphicFramePr>
            <a:graphicFrameLocks noChangeAspect="1"/>
          </p:cNvGraphicFramePr>
          <p:nvPr/>
        </p:nvGraphicFramePr>
        <p:xfrm>
          <a:off x="4724400" y="914400"/>
          <a:ext cx="485775" cy="190500"/>
        </p:xfrm>
        <a:graphic>
          <a:graphicData uri="http://schemas.openxmlformats.org/presentationml/2006/ole">
            <p:oleObj spid="_x0000_s65551" name="Equation" r:id="rId4" imgW="482391" imgH="190417" progId="Equation.DSMT4">
              <p:embed/>
            </p:oleObj>
          </a:graphicData>
        </a:graphic>
      </p:graphicFrame>
      <p:graphicFrame>
        <p:nvGraphicFramePr>
          <p:cNvPr id="65550" name="Object 14"/>
          <p:cNvGraphicFramePr>
            <a:graphicFrameLocks noChangeAspect="1"/>
          </p:cNvGraphicFramePr>
          <p:nvPr/>
        </p:nvGraphicFramePr>
        <p:xfrm>
          <a:off x="5334000" y="914400"/>
          <a:ext cx="457200" cy="190500"/>
        </p:xfrm>
        <a:graphic>
          <a:graphicData uri="http://schemas.openxmlformats.org/presentationml/2006/ole">
            <p:oleObj spid="_x0000_s65550" name="Equation" r:id="rId5" imgW="457200" imgH="190500" progId="Equation.DSMT4">
              <p:embed/>
            </p:oleObj>
          </a:graphicData>
        </a:graphic>
      </p:graphicFrame>
      <p:graphicFrame>
        <p:nvGraphicFramePr>
          <p:cNvPr id="65549" name="Object 13"/>
          <p:cNvGraphicFramePr>
            <a:graphicFrameLocks noChangeAspect="1"/>
          </p:cNvGraphicFramePr>
          <p:nvPr/>
        </p:nvGraphicFramePr>
        <p:xfrm>
          <a:off x="5867400" y="914400"/>
          <a:ext cx="419100" cy="190500"/>
        </p:xfrm>
        <a:graphic>
          <a:graphicData uri="http://schemas.openxmlformats.org/presentationml/2006/ole">
            <p:oleObj spid="_x0000_s65549" name="Equation" r:id="rId6" imgW="419100" imgH="190500" progId="Equation.DSMT4">
              <p:embed/>
            </p:oleObj>
          </a:graphicData>
        </a:graphic>
      </p:graphicFrame>
      <p:graphicFrame>
        <p:nvGraphicFramePr>
          <p:cNvPr id="65548" name="Object 12"/>
          <p:cNvGraphicFramePr>
            <a:graphicFrameLocks noChangeAspect="1"/>
          </p:cNvGraphicFramePr>
          <p:nvPr/>
        </p:nvGraphicFramePr>
        <p:xfrm>
          <a:off x="6324600" y="914400"/>
          <a:ext cx="495300" cy="190500"/>
        </p:xfrm>
        <a:graphic>
          <a:graphicData uri="http://schemas.openxmlformats.org/presentationml/2006/ole">
            <p:oleObj spid="_x0000_s65548" name="Equation" r:id="rId7" imgW="495085" imgH="190417" progId="Equation.DSMT4">
              <p:embed/>
            </p:oleObj>
          </a:graphicData>
        </a:graphic>
      </p:graphicFrame>
      <p:graphicFrame>
        <p:nvGraphicFramePr>
          <p:cNvPr id="65547" name="Object 11"/>
          <p:cNvGraphicFramePr>
            <a:graphicFrameLocks noChangeAspect="1"/>
          </p:cNvGraphicFramePr>
          <p:nvPr/>
        </p:nvGraphicFramePr>
        <p:xfrm>
          <a:off x="7010400" y="914400"/>
          <a:ext cx="466725" cy="190500"/>
        </p:xfrm>
        <a:graphic>
          <a:graphicData uri="http://schemas.openxmlformats.org/presentationml/2006/ole">
            <p:oleObj spid="_x0000_s65547" name="Equation" r:id="rId8" imgW="469696" imgH="190417" progId="Equation.DSMT4">
              <p:embed/>
            </p:oleObj>
          </a:graphicData>
        </a:graphic>
      </p:graphicFrame>
      <p:graphicFrame>
        <p:nvGraphicFramePr>
          <p:cNvPr id="65546" name="Object 10"/>
          <p:cNvGraphicFramePr>
            <a:graphicFrameLocks noChangeAspect="1"/>
          </p:cNvGraphicFramePr>
          <p:nvPr/>
        </p:nvGraphicFramePr>
        <p:xfrm>
          <a:off x="7620000" y="914400"/>
          <a:ext cx="428625" cy="190500"/>
        </p:xfrm>
        <a:graphic>
          <a:graphicData uri="http://schemas.openxmlformats.org/presentationml/2006/ole">
            <p:oleObj spid="_x0000_s65546" name="Equation" r:id="rId9" imgW="431613" imgH="190417" progId="Equation.DSMT4">
              <p:embed/>
            </p:oleObj>
          </a:graphicData>
        </a:graphic>
      </p:graphicFrame>
      <p:pic>
        <p:nvPicPr>
          <p:cNvPr id="65545" name="Picture 9"/>
          <p:cNvPicPr>
            <a:picLocks noChangeAspect="1" noChangeArrowheads="1"/>
          </p:cNvPicPr>
          <p:nvPr/>
        </p:nvPicPr>
        <p:blipFill>
          <a:blip r:embed="rId10" cstate="print"/>
          <a:srcRect/>
          <a:stretch>
            <a:fillRect/>
          </a:stretch>
        </p:blipFill>
        <p:spPr bwMode="auto">
          <a:xfrm>
            <a:off x="685800" y="1219200"/>
            <a:ext cx="1476375" cy="190500"/>
          </a:xfrm>
          <a:prstGeom prst="rect">
            <a:avLst/>
          </a:prstGeom>
          <a:noFill/>
        </p:spPr>
      </p:pic>
      <p:pic>
        <p:nvPicPr>
          <p:cNvPr id="65544" name="Picture 8"/>
          <p:cNvPicPr>
            <a:picLocks noChangeAspect="1" noChangeArrowheads="1"/>
          </p:cNvPicPr>
          <p:nvPr/>
        </p:nvPicPr>
        <p:blipFill>
          <a:blip r:embed="rId11" cstate="print"/>
          <a:srcRect/>
          <a:stretch>
            <a:fillRect/>
          </a:stretch>
        </p:blipFill>
        <p:spPr bwMode="auto">
          <a:xfrm>
            <a:off x="2362200" y="1219200"/>
            <a:ext cx="504825" cy="200025"/>
          </a:xfrm>
          <a:prstGeom prst="rect">
            <a:avLst/>
          </a:prstGeom>
          <a:noFill/>
        </p:spPr>
      </p:pic>
      <p:pic>
        <p:nvPicPr>
          <p:cNvPr id="65543" name="Picture 7"/>
          <p:cNvPicPr>
            <a:picLocks noChangeAspect="1" noChangeArrowheads="1"/>
          </p:cNvPicPr>
          <p:nvPr/>
        </p:nvPicPr>
        <p:blipFill>
          <a:blip r:embed="rId12" cstate="print"/>
          <a:srcRect/>
          <a:stretch>
            <a:fillRect/>
          </a:stretch>
        </p:blipFill>
        <p:spPr bwMode="auto">
          <a:xfrm>
            <a:off x="2971800" y="1219200"/>
            <a:ext cx="533400" cy="200025"/>
          </a:xfrm>
          <a:prstGeom prst="rect">
            <a:avLst/>
          </a:prstGeom>
          <a:noFill/>
        </p:spPr>
      </p:pic>
      <p:graphicFrame>
        <p:nvGraphicFramePr>
          <p:cNvPr id="65542" name="Object 6"/>
          <p:cNvGraphicFramePr>
            <a:graphicFrameLocks noChangeAspect="1"/>
          </p:cNvGraphicFramePr>
          <p:nvPr/>
        </p:nvGraphicFramePr>
        <p:xfrm>
          <a:off x="3581400" y="1219200"/>
          <a:ext cx="495300" cy="190500"/>
        </p:xfrm>
        <a:graphic>
          <a:graphicData uri="http://schemas.openxmlformats.org/presentationml/2006/ole">
            <p:oleObj spid="_x0000_s65542" name="Equation" r:id="rId13" imgW="495085" imgH="190417" progId="Equation.DSMT4">
              <p:embed/>
            </p:oleObj>
          </a:graphicData>
        </a:graphic>
      </p:graphicFrame>
      <p:graphicFrame>
        <p:nvGraphicFramePr>
          <p:cNvPr id="65541" name="Object 5"/>
          <p:cNvGraphicFramePr>
            <a:graphicFrameLocks noChangeAspect="1"/>
          </p:cNvGraphicFramePr>
          <p:nvPr/>
        </p:nvGraphicFramePr>
        <p:xfrm>
          <a:off x="4191000" y="1219200"/>
          <a:ext cx="504825" cy="190500"/>
        </p:xfrm>
        <a:graphic>
          <a:graphicData uri="http://schemas.openxmlformats.org/presentationml/2006/ole">
            <p:oleObj spid="_x0000_s65541" name="Equation" r:id="rId14" imgW="508000" imgH="190500" progId="Equation.DSMT4">
              <p:embed/>
            </p:oleObj>
          </a:graphicData>
        </a:graphic>
      </p:graphicFrame>
      <p:graphicFrame>
        <p:nvGraphicFramePr>
          <p:cNvPr id="65540" name="Object 4"/>
          <p:cNvGraphicFramePr>
            <a:graphicFrameLocks noChangeAspect="1"/>
          </p:cNvGraphicFramePr>
          <p:nvPr/>
        </p:nvGraphicFramePr>
        <p:xfrm>
          <a:off x="4800600" y="1219200"/>
          <a:ext cx="419100" cy="190500"/>
        </p:xfrm>
        <a:graphic>
          <a:graphicData uri="http://schemas.openxmlformats.org/presentationml/2006/ole">
            <p:oleObj spid="_x0000_s65540" name="Equation" r:id="rId15" imgW="419100" imgH="190500" progId="Equation.DSMT4">
              <p:embed/>
            </p:oleObj>
          </a:graphicData>
        </a:graphic>
      </p:graphicFrame>
      <p:graphicFrame>
        <p:nvGraphicFramePr>
          <p:cNvPr id="65539" name="Object 3"/>
          <p:cNvGraphicFramePr>
            <a:graphicFrameLocks noChangeAspect="1"/>
          </p:cNvGraphicFramePr>
          <p:nvPr/>
        </p:nvGraphicFramePr>
        <p:xfrm>
          <a:off x="5410200" y="1219200"/>
          <a:ext cx="381000" cy="190500"/>
        </p:xfrm>
        <a:graphic>
          <a:graphicData uri="http://schemas.openxmlformats.org/presentationml/2006/ole">
            <p:oleObj spid="_x0000_s65539" name="Equation" r:id="rId16" imgW="380835" imgH="190417" progId="Equation.DSMT4">
              <p:embed/>
            </p:oleObj>
          </a:graphicData>
        </a:graphic>
      </p:graphicFrame>
      <p:sp>
        <p:nvSpPr>
          <p:cNvPr id="6555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5553" name="Rectangle 17"/>
          <p:cNvSpPr>
            <a:spLocks noChangeArrowheads="1"/>
          </p:cNvSpPr>
          <p:nvPr/>
        </p:nvSpPr>
        <p:spPr bwMode="auto">
          <a:xfrm>
            <a:off x="0" y="1333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5554" name="Rectangle 18"/>
          <p:cNvSpPr>
            <a:spLocks noChangeArrowheads="1"/>
          </p:cNvSpPr>
          <p:nvPr/>
        </p:nvSpPr>
        <p:spPr bwMode="auto">
          <a:xfrm>
            <a:off x="0" y="17335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 name="Title 22"/>
          <p:cNvSpPr>
            <a:spLocks noGrp="1"/>
          </p:cNvSpPr>
          <p:nvPr>
            <p:ph type="title"/>
          </p:nvPr>
        </p:nvSpPr>
        <p:spPr>
          <a:xfrm>
            <a:off x="609600" y="5715000"/>
            <a:ext cx="8077200" cy="609600"/>
          </a:xfrm>
        </p:spPr>
        <p:txBody>
          <a:bodyPr>
            <a:no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pic>
        <p:nvPicPr>
          <p:cNvPr id="26" name="Content Placeholder 25" descr="graf_4.jpg"/>
          <p:cNvPicPr>
            <a:picLocks noGrp="1" noChangeAspect="1"/>
          </p:cNvPicPr>
          <p:nvPr>
            <p:ph sz="half" idx="1"/>
          </p:nvPr>
        </p:nvPicPr>
        <p:blipFill>
          <a:blip r:embed="rId17" cstate="print"/>
          <a:stretch>
            <a:fillRect/>
          </a:stretch>
        </p:blipFill>
        <p:spPr>
          <a:xfrm>
            <a:off x="1600200" y="2057401"/>
            <a:ext cx="6629400" cy="3581400"/>
          </a:xfrm>
        </p:spPr>
      </p:pic>
      <p:sp>
        <p:nvSpPr>
          <p:cNvPr id="25" name="Text Placeholder 24"/>
          <p:cNvSpPr>
            <a:spLocks noGrp="1"/>
          </p:cNvSpPr>
          <p:nvPr>
            <p:ph type="body" idx="2"/>
          </p:nvPr>
        </p:nvSpPr>
        <p:spPr>
          <a:xfrm rot="10800000" flipV="1">
            <a:off x="533400" y="533400"/>
            <a:ext cx="8001000" cy="1447800"/>
          </a:xfrm>
        </p:spPr>
        <p:txBody>
          <a:bodyPr>
            <a:noAutofit/>
          </a:bodyPr>
          <a:lstStyle/>
          <a:p>
            <a:r>
              <a:rPr lang="en-US" sz="1800" dirty="0" smtClean="0">
                <a:latin typeface="Sylfaen" pitchFamily="18" charset="0"/>
              </a:rPr>
              <a:t>For the Chilker problem (7), (15), (16) with high aggressiveness of the sides, and low peacekeeping readiness and activity – </a:t>
            </a:r>
            <a:endParaRPr lang="ru-RU" sz="1800" dirty="0" smtClean="0">
              <a:latin typeface="Sylfaen" pitchFamily="18" charset="0"/>
            </a:endParaRPr>
          </a:p>
          <a:p>
            <a:endParaRPr lang="ru-RU" sz="1800" dirty="0" smtClean="0">
              <a:latin typeface="Sylfaen" pitchFamily="18" charset="0"/>
            </a:endParaRPr>
          </a:p>
          <a:p>
            <a:endParaRPr lang="ru-RU" sz="1800" dirty="0" smtClean="0">
              <a:latin typeface="Sylfaen" pitchFamily="18" charset="0"/>
            </a:endParaRPr>
          </a:p>
          <a:p>
            <a:r>
              <a:rPr lang="en-US" sz="1800" dirty="0" smtClean="0">
                <a:latin typeface="Sylfaen" pitchFamily="18" charset="0"/>
              </a:rPr>
              <a:t>, there </a:t>
            </a:r>
            <a:r>
              <a:rPr lang="en-US" sz="1800" dirty="0" smtClean="0">
                <a:solidFill>
                  <a:srgbClr val="FF0000"/>
                </a:solidFill>
                <a:latin typeface="Sylfaen" pitchFamily="18" charset="0"/>
              </a:rPr>
              <a:t>is no solution</a:t>
            </a:r>
            <a:r>
              <a:rPr lang="en-US" sz="1800" dirty="0" smtClean="0">
                <a:latin typeface="Sylfaen" pitchFamily="18" charset="0"/>
              </a:rPr>
              <a:t>.</a:t>
            </a:r>
          </a:p>
          <a:p>
            <a:endParaRPr lang="en-US"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20" name="Object 8"/>
          <p:cNvGraphicFramePr>
            <a:graphicFrameLocks noChangeAspect="1"/>
          </p:cNvGraphicFramePr>
          <p:nvPr/>
        </p:nvGraphicFramePr>
        <p:xfrm>
          <a:off x="4724400" y="838200"/>
          <a:ext cx="485775" cy="190500"/>
        </p:xfrm>
        <a:graphic>
          <a:graphicData uri="http://schemas.openxmlformats.org/presentationml/2006/ole">
            <p:oleObj spid="_x0000_s64520" name="Equation" r:id="rId3" imgW="482391" imgH="190417" progId="Equation.DSMT4">
              <p:embed/>
            </p:oleObj>
          </a:graphicData>
        </a:graphic>
      </p:graphicFrame>
      <p:graphicFrame>
        <p:nvGraphicFramePr>
          <p:cNvPr id="64519" name="Object 7"/>
          <p:cNvGraphicFramePr>
            <a:graphicFrameLocks noChangeAspect="1"/>
          </p:cNvGraphicFramePr>
          <p:nvPr/>
        </p:nvGraphicFramePr>
        <p:xfrm>
          <a:off x="5257800" y="838200"/>
          <a:ext cx="457200" cy="190500"/>
        </p:xfrm>
        <a:graphic>
          <a:graphicData uri="http://schemas.openxmlformats.org/presentationml/2006/ole">
            <p:oleObj spid="_x0000_s64519" name="Equation" r:id="rId4" imgW="457200" imgH="190500" progId="Equation.DSMT4">
              <p:embed/>
            </p:oleObj>
          </a:graphicData>
        </a:graphic>
      </p:graphicFrame>
      <p:graphicFrame>
        <p:nvGraphicFramePr>
          <p:cNvPr id="64518" name="Object 6"/>
          <p:cNvGraphicFramePr>
            <a:graphicFrameLocks noChangeAspect="1"/>
          </p:cNvGraphicFramePr>
          <p:nvPr/>
        </p:nvGraphicFramePr>
        <p:xfrm>
          <a:off x="5791200" y="838200"/>
          <a:ext cx="466725" cy="190500"/>
        </p:xfrm>
        <a:graphic>
          <a:graphicData uri="http://schemas.openxmlformats.org/presentationml/2006/ole">
            <p:oleObj spid="_x0000_s64518" name="Equation" r:id="rId5" imgW="469696" imgH="190417" progId="Equation.DSMT4">
              <p:embed/>
            </p:oleObj>
          </a:graphicData>
        </a:graphic>
      </p:graphicFrame>
      <p:graphicFrame>
        <p:nvGraphicFramePr>
          <p:cNvPr id="64517" name="Object 5"/>
          <p:cNvGraphicFramePr>
            <a:graphicFrameLocks noChangeAspect="1"/>
          </p:cNvGraphicFramePr>
          <p:nvPr/>
        </p:nvGraphicFramePr>
        <p:xfrm>
          <a:off x="6324600" y="838200"/>
          <a:ext cx="495300" cy="190500"/>
        </p:xfrm>
        <a:graphic>
          <a:graphicData uri="http://schemas.openxmlformats.org/presentationml/2006/ole">
            <p:oleObj spid="_x0000_s64517" name="Equation" r:id="rId6" imgW="495085" imgH="190417" progId="Equation.DSMT4">
              <p:embed/>
            </p:oleObj>
          </a:graphicData>
        </a:graphic>
      </p:graphicFrame>
      <p:graphicFrame>
        <p:nvGraphicFramePr>
          <p:cNvPr id="64516" name="Object 4"/>
          <p:cNvGraphicFramePr>
            <a:graphicFrameLocks noChangeAspect="1"/>
          </p:cNvGraphicFramePr>
          <p:nvPr/>
        </p:nvGraphicFramePr>
        <p:xfrm>
          <a:off x="6934200" y="838200"/>
          <a:ext cx="466725" cy="190500"/>
        </p:xfrm>
        <a:graphic>
          <a:graphicData uri="http://schemas.openxmlformats.org/presentationml/2006/ole">
            <p:oleObj spid="_x0000_s64516" name="Equation" r:id="rId7" imgW="469696" imgH="190417" progId="Equation.DSMT4">
              <p:embed/>
            </p:oleObj>
          </a:graphicData>
        </a:graphic>
      </p:graphicFrame>
      <p:graphicFrame>
        <p:nvGraphicFramePr>
          <p:cNvPr id="64515" name="Object 3"/>
          <p:cNvGraphicFramePr>
            <a:graphicFrameLocks noChangeAspect="1"/>
          </p:cNvGraphicFramePr>
          <p:nvPr/>
        </p:nvGraphicFramePr>
        <p:xfrm>
          <a:off x="7467600" y="838200"/>
          <a:ext cx="495300" cy="190500"/>
        </p:xfrm>
        <a:graphic>
          <a:graphicData uri="http://schemas.openxmlformats.org/presentationml/2006/ole">
            <p:oleObj spid="_x0000_s64515" name="Equation" r:id="rId8" imgW="495085" imgH="190417" progId="Equation.DSMT4">
              <p:embed/>
            </p:oleObj>
          </a:graphicData>
        </a:graphic>
      </p:graphicFrame>
      <p:graphicFrame>
        <p:nvGraphicFramePr>
          <p:cNvPr id="64514" name="Object 2"/>
          <p:cNvGraphicFramePr>
            <a:graphicFrameLocks noChangeAspect="1"/>
          </p:cNvGraphicFramePr>
          <p:nvPr/>
        </p:nvGraphicFramePr>
        <p:xfrm>
          <a:off x="0" y="1143000"/>
          <a:ext cx="104775" cy="200025"/>
        </p:xfrm>
        <a:graphic>
          <a:graphicData uri="http://schemas.openxmlformats.org/presentationml/2006/ole">
            <p:oleObj spid="_x0000_s64514" name="Equation" r:id="rId9" imgW="101512" imgH="152268" progId="Equation.DSMT4">
              <p:embed/>
            </p:oleObj>
          </a:graphicData>
        </a:graphic>
      </p:graphicFrame>
      <p:graphicFrame>
        <p:nvGraphicFramePr>
          <p:cNvPr id="64513" name="Object 1"/>
          <p:cNvGraphicFramePr>
            <a:graphicFrameLocks noChangeAspect="1"/>
          </p:cNvGraphicFramePr>
          <p:nvPr/>
        </p:nvGraphicFramePr>
        <p:xfrm>
          <a:off x="533400" y="1066800"/>
          <a:ext cx="4600575" cy="266700"/>
        </p:xfrm>
        <a:graphic>
          <a:graphicData uri="http://schemas.openxmlformats.org/presentationml/2006/ole">
            <p:oleObj spid="_x0000_s64513" name="Equation" r:id="rId10" imgW="4495800" imgH="203200" progId="Equation.DSMT4">
              <p:embed/>
            </p:oleObj>
          </a:graphicData>
        </a:graphic>
      </p:graphicFrame>
      <p:sp>
        <p:nvSpPr>
          <p:cNvPr id="6452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4522" name="Rectangle 10"/>
          <p:cNvSpPr>
            <a:spLocks noChangeArrowheads="1"/>
          </p:cNvSpPr>
          <p:nvPr/>
        </p:nvSpPr>
        <p:spPr bwMode="auto">
          <a:xfrm>
            <a:off x="0" y="1143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4523" name="Rectangle 11"/>
          <p:cNvSpPr>
            <a:spLocks noChangeArrowheads="1"/>
          </p:cNvSpPr>
          <p:nvPr/>
        </p:nvSpPr>
        <p:spPr bwMode="auto">
          <a:xfrm>
            <a:off x="0" y="1343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Title 15"/>
          <p:cNvSpPr>
            <a:spLocks noGrp="1"/>
          </p:cNvSpPr>
          <p:nvPr>
            <p:ph type="title"/>
          </p:nvPr>
        </p:nvSpPr>
        <p:spPr>
          <a:xfrm>
            <a:off x="838200" y="5638800"/>
            <a:ext cx="7543800" cy="609600"/>
          </a:xfrm>
        </p:spPr>
        <p:txBody>
          <a:bodyPr>
            <a:no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pic>
        <p:nvPicPr>
          <p:cNvPr id="19" name="Content Placeholder 18" descr="graf_5.jpg"/>
          <p:cNvPicPr>
            <a:picLocks noGrp="1" noChangeAspect="1"/>
          </p:cNvPicPr>
          <p:nvPr>
            <p:ph sz="half" idx="1"/>
          </p:nvPr>
        </p:nvPicPr>
        <p:blipFill>
          <a:blip r:embed="rId11" cstate="print"/>
          <a:stretch>
            <a:fillRect/>
          </a:stretch>
        </p:blipFill>
        <p:spPr>
          <a:xfrm>
            <a:off x="1066800" y="1524000"/>
            <a:ext cx="7010400" cy="4038599"/>
          </a:xfrm>
        </p:spPr>
      </p:pic>
      <p:sp>
        <p:nvSpPr>
          <p:cNvPr id="18" name="Text Placeholder 17"/>
          <p:cNvSpPr>
            <a:spLocks noGrp="1"/>
          </p:cNvSpPr>
          <p:nvPr>
            <p:ph type="body" idx="2"/>
          </p:nvPr>
        </p:nvSpPr>
        <p:spPr>
          <a:xfrm>
            <a:off x="457200" y="457200"/>
            <a:ext cx="8001000" cy="1219200"/>
          </a:xfrm>
        </p:spPr>
        <p:txBody>
          <a:bodyPr>
            <a:normAutofit lnSpcReduction="10000"/>
          </a:bodyPr>
          <a:lstStyle/>
          <a:p>
            <a:r>
              <a:rPr lang="en-US" sz="1800" dirty="0" smtClean="0">
                <a:latin typeface="Sylfaen" pitchFamily="18" charset="0"/>
              </a:rPr>
              <a:t>For the Chilker problem (7), (15), (16) with low aggressiveness of the sides, and high peacekeeping readiness and activity – </a:t>
            </a:r>
            <a:endParaRPr lang="ru-RU" sz="1800" dirty="0" smtClean="0">
              <a:latin typeface="Sylfaen" pitchFamily="18" charset="0"/>
            </a:endParaRPr>
          </a:p>
          <a:p>
            <a:endParaRPr lang="ru-RU" sz="1800" dirty="0" smtClean="0">
              <a:latin typeface="Sylfaen" pitchFamily="18" charset="0"/>
            </a:endParaRPr>
          </a:p>
          <a:p>
            <a:r>
              <a:rPr lang="en-US" sz="1800" dirty="0" smtClean="0">
                <a:solidFill>
                  <a:srgbClr val="FF0000"/>
                </a:solidFill>
                <a:latin typeface="Sylfaen" pitchFamily="18" charset="0"/>
              </a:rPr>
              <a:t>there is a solution</a:t>
            </a:r>
            <a:r>
              <a:rPr lang="en-US" sz="1800" dirty="0" smtClean="0">
                <a:latin typeface="Sylfaen" pitchFamily="18" charset="0"/>
              </a:rPr>
              <a: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2920" y="5181600"/>
            <a:ext cx="8183880" cy="853440"/>
          </a:xfrm>
        </p:spPr>
        <p:txBody>
          <a:bodyPr>
            <a:no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6" name="Content Placeholder 5"/>
          <p:cNvSpPr>
            <a:spLocks noGrp="1"/>
          </p:cNvSpPr>
          <p:nvPr>
            <p:ph idx="1"/>
          </p:nvPr>
        </p:nvSpPr>
        <p:spPr>
          <a:xfrm>
            <a:off x="502920" y="530352"/>
            <a:ext cx="8183880" cy="4575048"/>
          </a:xfrm>
        </p:spPr>
        <p:txBody>
          <a:bodyPr>
            <a:normAutofit fontScale="77500" lnSpcReduction="20000"/>
          </a:bodyPr>
          <a:lstStyle/>
          <a:p>
            <a:pPr algn="just">
              <a:buNone/>
            </a:pPr>
            <a:r>
              <a:rPr lang="en-US" b="1" dirty="0" smtClean="0">
                <a:solidFill>
                  <a:srgbClr val="FF0000"/>
                </a:solidFill>
                <a:latin typeface="Sylfaen" pitchFamily="18" charset="0"/>
              </a:rPr>
              <a:t>                                        Conclusion</a:t>
            </a:r>
            <a:r>
              <a:rPr lang="en-US" dirty="0" smtClean="0">
                <a:latin typeface="Sylfaen" pitchFamily="18" charset="0"/>
              </a:rPr>
              <a:t> </a:t>
            </a:r>
          </a:p>
          <a:p>
            <a:pPr algn="just">
              <a:buNone/>
            </a:pPr>
            <a:endParaRPr lang="en-US" dirty="0" smtClean="0">
              <a:latin typeface="Sylfaen" pitchFamily="18" charset="0"/>
            </a:endParaRPr>
          </a:p>
          <a:p>
            <a:pPr algn="just"/>
            <a:r>
              <a:rPr lang="en-US" sz="3100" dirty="0" smtClean="0">
                <a:latin typeface="Sylfaen" pitchFamily="18" charset="0"/>
              </a:rPr>
              <a:t>The report proposes an attempt to combine existing mathematical models of information warfare: Samarskiy-Mikhailov-type models for adepts and models for information flows proposed by Professor T. Chilachava.</a:t>
            </a:r>
          </a:p>
          <a:p>
            <a:pPr algn="just">
              <a:buNone/>
            </a:pPr>
            <a:endParaRPr lang="en-US" sz="3100" dirty="0" smtClean="0">
              <a:latin typeface="Sylfaen" pitchFamily="18" charset="0"/>
            </a:endParaRPr>
          </a:p>
          <a:p>
            <a:pPr algn="just"/>
            <a:r>
              <a:rPr lang="en-US" sz="3100" dirty="0" smtClean="0">
                <a:latin typeface="Sylfaen" pitchFamily="18" charset="0"/>
              </a:rPr>
              <a:t>As a result of integration, the mathematical and computer models of information </a:t>
            </a:r>
            <a:r>
              <a:rPr lang="en-US" sz="3100" dirty="0" smtClean="0">
                <a:latin typeface="Sylfaen" pitchFamily="18" charset="0"/>
              </a:rPr>
              <a:t>warfare </a:t>
            </a:r>
            <a:r>
              <a:rPr lang="en-US" sz="3100" dirty="0" smtClean="0">
                <a:latin typeface="Sylfaen" pitchFamily="18" charset="0"/>
              </a:rPr>
              <a:t>are built: the general continuous linear model, the general and particular model of ignoring the enemy. A computer experiment was carried out for the last two models and conditions for the solvability of the corresponding problems of the Chilker type were established.</a:t>
            </a:r>
            <a:endParaRPr lang="en-US" sz="3100" dirty="0">
              <a:latin typeface="Sylfae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029200"/>
            <a:ext cx="8183880" cy="1005840"/>
          </a:xfrm>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3" name="Content Placeholder 2"/>
          <p:cNvSpPr>
            <a:spLocks noGrp="1"/>
          </p:cNvSpPr>
          <p:nvPr>
            <p:ph idx="1"/>
          </p:nvPr>
        </p:nvSpPr>
        <p:spPr>
          <a:xfrm>
            <a:off x="502920" y="530352"/>
            <a:ext cx="8183880" cy="4727448"/>
          </a:xfrm>
        </p:spPr>
        <p:txBody>
          <a:bodyPr>
            <a:normAutofit fontScale="85000" lnSpcReduction="10000"/>
          </a:bodyPr>
          <a:lstStyle/>
          <a:p>
            <a:pPr>
              <a:buNone/>
            </a:pPr>
            <a:r>
              <a:rPr lang="en-US" dirty="0" smtClean="0">
                <a:latin typeface="Sylfaen" pitchFamily="18" charset="0"/>
              </a:rPr>
              <a:t>                                         </a:t>
            </a:r>
            <a:r>
              <a:rPr lang="ru-RU" b="1" dirty="0" smtClean="0">
                <a:solidFill>
                  <a:srgbClr val="FF0000"/>
                </a:solidFill>
                <a:latin typeface="Sylfaen" pitchFamily="18" charset="0"/>
              </a:rPr>
              <a:t>Thanks</a:t>
            </a:r>
            <a:endParaRPr lang="en-US" b="1" dirty="0" smtClean="0">
              <a:solidFill>
                <a:srgbClr val="FF0000"/>
              </a:solidFill>
              <a:latin typeface="Sylfaen" pitchFamily="18" charset="0"/>
            </a:endParaRPr>
          </a:p>
          <a:p>
            <a:pPr>
              <a:buNone/>
            </a:pPr>
            <a:r>
              <a:rPr lang="ru-RU" dirty="0" smtClean="0">
                <a:latin typeface="Sylfaen" pitchFamily="18" charset="0"/>
              </a:rPr>
              <a:t> </a:t>
            </a:r>
            <a:endParaRPr lang="en-US" dirty="0" smtClean="0">
              <a:latin typeface="Sylfaen" pitchFamily="18" charset="0"/>
            </a:endParaRPr>
          </a:p>
          <a:p>
            <a:pPr algn="just">
              <a:buNone/>
            </a:pPr>
            <a:r>
              <a:rPr lang="en-US" dirty="0" smtClean="0">
                <a:latin typeface="Sylfaen" pitchFamily="18" charset="0"/>
              </a:rPr>
              <a:t>   I would like to express my gratitude to Professor of the Sukhumi State University, Doctor of Physical and Mathematical Sciences </a:t>
            </a:r>
            <a:r>
              <a:rPr lang="en-US" b="1" dirty="0" err="1" smtClean="0">
                <a:solidFill>
                  <a:srgbClr val="C00000"/>
                </a:solidFill>
                <a:latin typeface="Sylfaen" pitchFamily="18" charset="0"/>
              </a:rPr>
              <a:t>Temur</a:t>
            </a:r>
            <a:r>
              <a:rPr lang="en-US" b="1" dirty="0" smtClean="0">
                <a:solidFill>
                  <a:srgbClr val="C00000"/>
                </a:solidFill>
                <a:latin typeface="Sylfaen" pitchFamily="18" charset="0"/>
              </a:rPr>
              <a:t> Chilachava </a:t>
            </a:r>
            <a:r>
              <a:rPr lang="en-US" dirty="0" smtClean="0">
                <a:latin typeface="Sylfaen" pitchFamily="18" charset="0"/>
              </a:rPr>
              <a:t>(Georgia) and Doctor of Physical and Mathematical Sciences </a:t>
            </a:r>
            <a:r>
              <a:rPr lang="en-US" b="1" dirty="0" smtClean="0">
                <a:solidFill>
                  <a:srgbClr val="FF0000"/>
                </a:solidFill>
                <a:latin typeface="Sylfaen" pitchFamily="18" charset="0"/>
              </a:rPr>
              <a:t>Petrov Alexander </a:t>
            </a:r>
            <a:r>
              <a:rPr lang="en-US" b="1" dirty="0" err="1" smtClean="0">
                <a:solidFill>
                  <a:srgbClr val="FF0000"/>
                </a:solidFill>
                <a:latin typeface="Sylfaen" pitchFamily="18" charset="0"/>
              </a:rPr>
              <a:t>Pkhoun</a:t>
            </a:r>
            <a:r>
              <a:rPr lang="en-US" b="1" dirty="0" smtClean="0">
                <a:solidFill>
                  <a:srgbClr val="FF0000"/>
                </a:solidFill>
                <a:latin typeface="Sylfaen" pitchFamily="18" charset="0"/>
              </a:rPr>
              <a:t> </a:t>
            </a:r>
            <a:r>
              <a:rPr lang="en-US" b="1" dirty="0" err="1" smtClean="0">
                <a:solidFill>
                  <a:srgbClr val="FF0000"/>
                </a:solidFill>
                <a:latin typeface="Sylfaen" pitchFamily="18" charset="0"/>
              </a:rPr>
              <a:t>Zhuo</a:t>
            </a:r>
            <a:r>
              <a:rPr lang="en-US" b="1" dirty="0" smtClean="0">
                <a:solidFill>
                  <a:srgbClr val="FF0000"/>
                </a:solidFill>
                <a:latin typeface="Sylfaen" pitchFamily="18" charset="0"/>
              </a:rPr>
              <a:t> </a:t>
            </a:r>
            <a:r>
              <a:rPr lang="en-US" dirty="0" smtClean="0">
                <a:latin typeface="Sylfaen" pitchFamily="18" charset="0"/>
              </a:rPr>
              <a:t>(Russia), the exchange of views with whom affected a research of the offered subject.</a:t>
            </a:r>
          </a:p>
          <a:p>
            <a:pPr>
              <a:buNone/>
            </a:pPr>
            <a:endParaRPr lang="en-US" dirty="0" smtClean="0">
              <a:latin typeface="Sylfaen" pitchFamily="18" charset="0"/>
            </a:endParaRPr>
          </a:p>
          <a:p>
            <a:pPr algn="ctr">
              <a:buNone/>
            </a:pPr>
            <a:r>
              <a:rPr lang="en-US" b="1" dirty="0" smtClean="0">
                <a:solidFill>
                  <a:srgbClr val="0070C0"/>
                </a:solidFill>
                <a:latin typeface="Sylfaen" pitchFamily="18" charset="0"/>
              </a:rPr>
              <a:t> Special thanks to the organizers of the CMC II, who gave me the opportunity to speak </a:t>
            </a:r>
            <a:endParaRPr lang="en-US" dirty="0" smtClean="0">
              <a:latin typeface="Sylfaen" pitchFamily="18" charset="0"/>
            </a:endParaRPr>
          </a:p>
          <a:p>
            <a:endParaRPr lang="en-US" dirty="0" smtClean="0">
              <a:latin typeface="Sylfaen" pitchFamily="18" charset="0"/>
            </a:endParaRPr>
          </a:p>
          <a:p>
            <a:pPr algn="ctr">
              <a:buNone/>
            </a:pPr>
            <a:r>
              <a:rPr lang="en-US" b="1" dirty="0" smtClean="0">
                <a:solidFill>
                  <a:srgbClr val="FF0000"/>
                </a:solidFill>
                <a:latin typeface="Sylfaen" pitchFamily="18" charset="0"/>
              </a:rPr>
              <a:t>  </a:t>
            </a:r>
            <a:r>
              <a:rPr lang="ru-RU" b="1" dirty="0" smtClean="0">
                <a:solidFill>
                  <a:srgbClr val="FF0000"/>
                </a:solidFill>
                <a:latin typeface="Sylfaen" pitchFamily="18" charset="0"/>
              </a:rPr>
              <a:t>Thank you for attention</a:t>
            </a:r>
            <a:r>
              <a:rPr lang="ru-RU" dirty="0" smtClean="0">
                <a:latin typeface="Sylfaen" pitchFamily="18" charset="0"/>
              </a:rPr>
              <a:t>.</a:t>
            </a:r>
            <a:endParaRPr lang="en-US" dirty="0" smtClean="0">
              <a:latin typeface="Sylfaen" pitchFamily="18" charset="0"/>
            </a:endParaRP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1000" y="1143000"/>
            <a:ext cx="8229600" cy="5324535"/>
          </a:xfrm>
          <a:prstGeom prst="rect">
            <a:avLst/>
          </a:prstGeom>
        </p:spPr>
        <p:txBody>
          <a:bodyPr wrap="square">
            <a:spAutoFit/>
          </a:bodyPr>
          <a:lstStyle/>
          <a:p>
            <a:pPr marL="342900" indent="-342900">
              <a:buAutoNum type="arabicPeriod"/>
            </a:pPr>
            <a:r>
              <a:rPr lang="en-US" sz="2000" dirty="0" smtClean="0">
                <a:latin typeface="Sylfaen" pitchFamily="18" charset="0"/>
              </a:rPr>
              <a:t>Samarskiy A.A., Mikhailov A.P. Mathematical modeling: Ideas. Methods. Examples. 1</a:t>
            </a:r>
            <a:r>
              <a:rPr lang="en-US" sz="2000" baseline="30000" dirty="0" smtClean="0">
                <a:latin typeface="Sylfaen" pitchFamily="18" charset="0"/>
              </a:rPr>
              <a:t>st</a:t>
            </a:r>
            <a:r>
              <a:rPr lang="en-US" sz="2000" dirty="0" smtClean="0">
                <a:latin typeface="Sylfaen" pitchFamily="18" charset="0"/>
              </a:rPr>
              <a:t> – 1997, 2 </a:t>
            </a:r>
            <a:r>
              <a:rPr lang="en-US" sz="2000" dirty="0" err="1" smtClean="0">
                <a:latin typeface="Sylfaen" pitchFamily="18" charset="0"/>
              </a:rPr>
              <a:t>nd</a:t>
            </a:r>
            <a:r>
              <a:rPr lang="en-US" sz="2000" dirty="0" smtClean="0">
                <a:latin typeface="Sylfaen" pitchFamily="18" charset="0"/>
              </a:rPr>
              <a:t> ed. Correction. - M. FIZMATLIT. 2005. 320 pp.</a:t>
            </a:r>
            <a:endParaRPr lang="ru-RU" sz="2000" dirty="0" smtClean="0">
              <a:latin typeface="Sylfaen" pitchFamily="18" charset="0"/>
            </a:endParaRPr>
          </a:p>
          <a:p>
            <a:pPr marL="342900" indent="-342900"/>
            <a:endParaRPr lang="en-US" sz="2000" dirty="0" smtClean="0">
              <a:latin typeface="Sylfaen" pitchFamily="18" charset="0"/>
            </a:endParaRPr>
          </a:p>
          <a:p>
            <a:r>
              <a:rPr lang="en-US" sz="2000" dirty="0" smtClean="0">
                <a:latin typeface="Sylfaen" pitchFamily="18" charset="0"/>
              </a:rPr>
              <a:t>2</a:t>
            </a:r>
            <a:r>
              <a:rPr lang="ka-GE" sz="2000" dirty="0" smtClean="0">
                <a:latin typeface="Sylfaen" pitchFamily="18" charset="0"/>
              </a:rPr>
              <a:t>. Chilachava T., Kereselidze N. About one mathematical model of the information warfare.  Fifth congress of mathematicians of Georgia. Abstracts of contributed talks. Batumi/Kutaisi, 9-12 October. 2009. p. 85.</a:t>
            </a:r>
            <a:endParaRPr lang="ru-RU" sz="2000" dirty="0" smtClean="0">
              <a:latin typeface="Sylfaen" pitchFamily="18" charset="0"/>
            </a:endParaRPr>
          </a:p>
          <a:p>
            <a:r>
              <a:rPr lang="en-US" sz="2000" dirty="0" smtClean="0">
                <a:latin typeface="Sylfaen" pitchFamily="18" charset="0"/>
              </a:rPr>
              <a:t>3. </a:t>
            </a:r>
            <a:r>
              <a:rPr lang="ka-GE" sz="2000" dirty="0" smtClean="0">
                <a:latin typeface="Sylfaen" pitchFamily="18" charset="0"/>
              </a:rPr>
              <a:t>Chilachava T., Kereselidze N. Non-preventive continuous  linear  mathematical model of information warfare. Sokhumi State University Proceedings, Mathematics and Computer Sciences vol. 7. 2009,  № 7. p.  91 – 112.</a:t>
            </a:r>
            <a:endParaRPr lang="en-US" sz="2000" dirty="0" smtClean="0">
              <a:latin typeface="Sylfaen" pitchFamily="18" charset="0"/>
            </a:endParaRPr>
          </a:p>
          <a:p>
            <a:endParaRPr lang="ru-RU" sz="2000" dirty="0" smtClean="0">
              <a:latin typeface="Sylfaen" pitchFamily="18" charset="0"/>
            </a:endParaRPr>
          </a:p>
          <a:p>
            <a:r>
              <a:rPr lang="en-US" sz="2000" dirty="0" smtClean="0">
                <a:latin typeface="Sylfaen" pitchFamily="18" charset="0"/>
              </a:rPr>
              <a:t>4. Mikhailov A.P., Klyusov N.V., On the properties of the simplest mathematical model of the information threat distribution // Mathematical modeling of social processes, issue 4. - Moscow: MAKS Press, 2002, p.115-123.</a:t>
            </a:r>
          </a:p>
          <a:p>
            <a:endParaRPr lang="en-US" sz="2000" dirty="0">
              <a:latin typeface="Sylfaen" pitchFamily="18" charset="0"/>
            </a:endParaRPr>
          </a:p>
        </p:txBody>
      </p:sp>
      <p:sp>
        <p:nvSpPr>
          <p:cNvPr id="4" name="Title 3"/>
          <p:cNvSpPr>
            <a:spLocks noGrp="1"/>
          </p:cNvSpPr>
          <p:nvPr>
            <p:ph type="title"/>
          </p:nvPr>
        </p:nvSpPr>
        <p:spPr>
          <a:xfrm>
            <a:off x="533400" y="304800"/>
            <a:ext cx="8183880" cy="762000"/>
          </a:xfrm>
        </p:spPr>
        <p:txBody>
          <a:bodyPr/>
          <a:lstStyle/>
          <a:p>
            <a:pPr algn="ctr"/>
            <a:r>
              <a:rPr lang="en-US" dirty="0" smtClean="0"/>
              <a:t>References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458200" cy="4985980"/>
          </a:xfrm>
          <a:prstGeom prst="rect">
            <a:avLst/>
          </a:prstGeom>
        </p:spPr>
        <p:txBody>
          <a:bodyPr wrap="square">
            <a:spAutoFit/>
          </a:bodyPr>
          <a:lstStyle/>
          <a:p>
            <a:r>
              <a:rPr lang="en-US" sz="2000" dirty="0" smtClean="0">
                <a:latin typeface="Sylfaen" pitchFamily="18" charset="0"/>
              </a:rPr>
              <a:t>5. </a:t>
            </a:r>
            <a:r>
              <a:rPr lang="en-US" sz="2000" dirty="0" err="1" smtClean="0">
                <a:latin typeface="Sylfaen" pitchFamily="18" charset="0"/>
              </a:rPr>
              <a:t>Mikhailov</a:t>
            </a:r>
            <a:r>
              <a:rPr lang="en-US" sz="2000" dirty="0" smtClean="0">
                <a:latin typeface="Sylfaen" pitchFamily="18" charset="0"/>
              </a:rPr>
              <a:t> A</a:t>
            </a:r>
            <a:r>
              <a:rPr lang="ru-RU" sz="2000" dirty="0" smtClean="0">
                <a:latin typeface="Sylfaen" pitchFamily="18" charset="0"/>
              </a:rPr>
              <a:t>.</a:t>
            </a:r>
            <a:r>
              <a:rPr lang="en-US" sz="2000" dirty="0" smtClean="0">
                <a:latin typeface="Sylfaen" pitchFamily="18" charset="0"/>
              </a:rPr>
              <a:t>P</a:t>
            </a:r>
            <a:r>
              <a:rPr lang="ru-RU" sz="2000" dirty="0" smtClean="0">
                <a:latin typeface="Sylfaen" pitchFamily="18" charset="0"/>
              </a:rPr>
              <a:t>.</a:t>
            </a:r>
            <a:r>
              <a:rPr lang="en-US" sz="2000" dirty="0" smtClean="0">
                <a:latin typeface="Sylfaen" pitchFamily="18" charset="0"/>
              </a:rPr>
              <a:t>, </a:t>
            </a:r>
            <a:r>
              <a:rPr lang="en-US" sz="2000" dirty="0" err="1" smtClean="0">
                <a:latin typeface="Sylfaen" pitchFamily="18" charset="0"/>
              </a:rPr>
              <a:t>Izmodenova</a:t>
            </a:r>
            <a:r>
              <a:rPr lang="en-US" sz="2000" dirty="0" smtClean="0">
                <a:latin typeface="Sylfaen" pitchFamily="18" charset="0"/>
              </a:rPr>
              <a:t> K.V., On optimal control in the mathematical model of information dissemination. Proceedings of the seminar "Mathematical modeling of social processes", compilation, issue. 6. - Moscow: MAX Press, 2004 </a:t>
            </a:r>
            <a:br>
              <a:rPr lang="en-US" sz="2000" dirty="0" smtClean="0">
                <a:latin typeface="Sylfaen" pitchFamily="18" charset="0"/>
              </a:rPr>
            </a:br>
            <a:r>
              <a:rPr lang="en-US" sz="2000" dirty="0" smtClean="0">
                <a:latin typeface="Sylfaen" pitchFamily="18" charset="0"/>
              </a:rPr>
              <a:t/>
            </a:r>
            <a:br>
              <a:rPr lang="en-US" sz="2000" dirty="0" smtClean="0">
                <a:latin typeface="Sylfaen" pitchFamily="18" charset="0"/>
              </a:rPr>
            </a:br>
            <a:r>
              <a:rPr lang="ru-RU" sz="2000" dirty="0" smtClean="0">
                <a:latin typeface="Sylfaen" pitchFamily="18" charset="0"/>
              </a:rPr>
              <a:t>6. </a:t>
            </a:r>
            <a:r>
              <a:rPr lang="en-US" sz="2000" dirty="0" smtClean="0">
                <a:latin typeface="Sylfaen" pitchFamily="18" charset="0"/>
              </a:rPr>
              <a:t>Marevtseva N</a:t>
            </a:r>
            <a:r>
              <a:rPr lang="ru-RU" sz="2000" dirty="0" smtClean="0">
                <a:latin typeface="Sylfaen" pitchFamily="18" charset="0"/>
              </a:rPr>
              <a:t>.</a:t>
            </a:r>
            <a:r>
              <a:rPr lang="en-US" sz="2000" dirty="0" smtClean="0">
                <a:latin typeface="Sylfaen" pitchFamily="18" charset="0"/>
              </a:rPr>
              <a:t>A.</a:t>
            </a:r>
            <a:r>
              <a:rPr lang="ru-RU" sz="2000" dirty="0" smtClean="0">
                <a:latin typeface="Sylfaen" pitchFamily="18" charset="0"/>
              </a:rPr>
              <a:t>,</a:t>
            </a:r>
            <a:r>
              <a:rPr lang="en-US" sz="2000" dirty="0" smtClean="0">
                <a:latin typeface="Sylfaen" pitchFamily="18" charset="0"/>
              </a:rPr>
              <a:t> The simplest mathematical models of information confrontation. / Series "Mathematical Modeling and Modern Information Technologies", vol. 8. // Collection of works of All-Russian scientific youth schools. Rostov-on-Don, the publishing house of the Southern Federal University. 2009. P. 354-363.</a:t>
            </a:r>
            <a:endParaRPr lang="ru-RU" sz="2000" dirty="0" smtClean="0">
              <a:latin typeface="Sylfaen" pitchFamily="18" charset="0"/>
            </a:endParaRPr>
          </a:p>
          <a:p>
            <a:endParaRPr lang="ru-RU" sz="2000" dirty="0" smtClean="0">
              <a:latin typeface="Sylfaen" pitchFamily="18" charset="0"/>
            </a:endParaRPr>
          </a:p>
          <a:p>
            <a:r>
              <a:rPr lang="ru-RU" sz="2000" dirty="0" smtClean="0">
                <a:latin typeface="Sylfaen" pitchFamily="18" charset="0"/>
              </a:rPr>
              <a:t>7. </a:t>
            </a:r>
            <a:r>
              <a:rPr lang="ka-GE" sz="2000" dirty="0" smtClean="0">
                <a:latin typeface="Sylfaen" pitchFamily="18" charset="0"/>
              </a:rPr>
              <a:t>Mikhailov A.P., Petrov A.P., Proncheva O.G., Marevtseva N.A. Mathematical Modeling of Information Warfare in a Society // Mediterranean Journal of Social Sciences. Vol. 6. No. 5 S2. pp. 27–35. doi: 10.5901/mjss.2015.v6n5s2p27</a:t>
            </a:r>
            <a:endParaRPr lang="en-US" sz="2000" dirty="0" smtClean="0">
              <a:latin typeface="Sylfaen" pitchFamily="18" charset="0"/>
            </a:endParaRPr>
          </a:p>
          <a:p>
            <a:endParaRPr lang="ru-RU"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5663089"/>
          </a:xfrm>
          <a:prstGeom prst="rect">
            <a:avLst/>
          </a:prstGeom>
        </p:spPr>
        <p:txBody>
          <a:bodyPr wrap="square">
            <a:spAutoFit/>
          </a:bodyPr>
          <a:lstStyle/>
          <a:p>
            <a:r>
              <a:rPr lang="ru-RU" dirty="0" smtClean="0">
                <a:latin typeface="Sylfaen" pitchFamily="18" charset="0"/>
              </a:rPr>
              <a:t>8. </a:t>
            </a:r>
            <a:r>
              <a:rPr lang="en-US" dirty="0" err="1" smtClean="0">
                <a:latin typeface="Sylfaen" pitchFamily="18" charset="0"/>
              </a:rPr>
              <a:t>Mikhailov</a:t>
            </a:r>
            <a:r>
              <a:rPr lang="en-US" dirty="0" smtClean="0">
                <a:latin typeface="Sylfaen" pitchFamily="18" charset="0"/>
              </a:rPr>
              <a:t> A</a:t>
            </a:r>
            <a:r>
              <a:rPr lang="ru-RU" dirty="0" smtClean="0">
                <a:latin typeface="Sylfaen" pitchFamily="18" charset="0"/>
              </a:rPr>
              <a:t>.</a:t>
            </a:r>
            <a:r>
              <a:rPr lang="en-US" dirty="0" smtClean="0">
                <a:latin typeface="Sylfaen" pitchFamily="18" charset="0"/>
              </a:rPr>
              <a:t>P, </a:t>
            </a:r>
            <a:r>
              <a:rPr lang="en-US" dirty="0" err="1" smtClean="0">
                <a:latin typeface="Sylfaen" pitchFamily="18" charset="0"/>
              </a:rPr>
              <a:t>Petrov</a:t>
            </a:r>
            <a:r>
              <a:rPr lang="en-US" dirty="0" smtClean="0">
                <a:latin typeface="Sylfaen" pitchFamily="18" charset="0"/>
              </a:rPr>
              <a:t> A</a:t>
            </a:r>
            <a:r>
              <a:rPr lang="ru-RU" dirty="0" smtClean="0">
                <a:latin typeface="Sylfaen" pitchFamily="18" charset="0"/>
              </a:rPr>
              <a:t>.</a:t>
            </a:r>
            <a:r>
              <a:rPr lang="en-US" dirty="0" smtClean="0">
                <a:latin typeface="Sylfaen" pitchFamily="18" charset="0"/>
              </a:rPr>
              <a:t>P</a:t>
            </a:r>
            <a:r>
              <a:rPr lang="ru-RU" dirty="0" smtClean="0">
                <a:latin typeface="Sylfaen" pitchFamily="18" charset="0"/>
              </a:rPr>
              <a:t>.</a:t>
            </a:r>
            <a:r>
              <a:rPr lang="en-US" dirty="0" smtClean="0">
                <a:latin typeface="Sylfaen" pitchFamily="18" charset="0"/>
              </a:rPr>
              <a:t>, </a:t>
            </a:r>
            <a:r>
              <a:rPr lang="en-US" dirty="0" err="1" smtClean="0">
                <a:latin typeface="Sylfaen" pitchFamily="18" charset="0"/>
              </a:rPr>
              <a:t>Proncheva</a:t>
            </a:r>
            <a:r>
              <a:rPr lang="en-US" dirty="0" smtClean="0">
                <a:latin typeface="Sylfaen" pitchFamily="18" charset="0"/>
              </a:rPr>
              <a:t> O</a:t>
            </a:r>
            <a:r>
              <a:rPr lang="ru-RU" dirty="0" smtClean="0">
                <a:latin typeface="Sylfaen" pitchFamily="18" charset="0"/>
              </a:rPr>
              <a:t>.</a:t>
            </a:r>
            <a:r>
              <a:rPr lang="en-US" dirty="0" smtClean="0">
                <a:latin typeface="Sylfaen" pitchFamily="18" charset="0"/>
              </a:rPr>
              <a:t>G</a:t>
            </a:r>
            <a:r>
              <a:rPr lang="ru-RU" dirty="0" smtClean="0">
                <a:latin typeface="Sylfaen" pitchFamily="18" charset="0"/>
              </a:rPr>
              <a:t>.</a:t>
            </a:r>
            <a:r>
              <a:rPr lang="en-US" dirty="0" smtClean="0">
                <a:latin typeface="Sylfaen" pitchFamily="18" charset="0"/>
              </a:rPr>
              <a:t>, </a:t>
            </a:r>
            <a:r>
              <a:rPr lang="en-US" dirty="0" err="1" smtClean="0">
                <a:latin typeface="Sylfaen" pitchFamily="18" charset="0"/>
              </a:rPr>
              <a:t>Marevtseva</a:t>
            </a:r>
            <a:r>
              <a:rPr lang="en-US" dirty="0" smtClean="0">
                <a:latin typeface="Sylfaen" pitchFamily="18" charset="0"/>
              </a:rPr>
              <a:t> NA Mathematical modeling of information confrontation in society. International Economic Symposium 2015. Materials of the International scientific conferences devoted to the 75th anniversary of the Faculty of Economics of the St. Petersburg State University: a collection of articles. Ans. Ed. S.A. </a:t>
            </a:r>
            <a:r>
              <a:rPr lang="en-US" dirty="0" err="1" smtClean="0">
                <a:latin typeface="Sylfaen" pitchFamily="18" charset="0"/>
              </a:rPr>
              <a:t>Belozerov</a:t>
            </a:r>
            <a:r>
              <a:rPr lang="en-US" dirty="0" smtClean="0">
                <a:latin typeface="Sylfaen" pitchFamily="18" charset="0"/>
              </a:rPr>
              <a:t>, OOO "Scythia-print", St. Petersburg, 2015. S. 293-303. URL: </a:t>
            </a:r>
            <a:r>
              <a:rPr lang="en-US" dirty="0" smtClean="0">
                <a:latin typeface="Sylfaen" pitchFamily="18" charset="0"/>
                <a:hlinkClick r:id="rId2"/>
              </a:rPr>
              <a:t>http://econ-conf.spbu.ru/files/Symposium_Sbornik_Statey.pdf</a:t>
            </a:r>
            <a:r>
              <a:rPr lang="en-US" sz="2000" dirty="0" smtClean="0">
                <a:latin typeface="Sylfaen" pitchFamily="18" charset="0"/>
              </a:rPr>
              <a:t/>
            </a:r>
            <a:br>
              <a:rPr lang="en-US" sz="2000" dirty="0" smtClean="0">
                <a:latin typeface="Sylfaen" pitchFamily="18" charset="0"/>
              </a:rPr>
            </a:br>
            <a:r>
              <a:rPr lang="en-US" sz="2000" dirty="0" smtClean="0">
                <a:latin typeface="Sylfaen" pitchFamily="18" charset="0"/>
              </a:rPr>
              <a:t/>
            </a:r>
            <a:br>
              <a:rPr lang="en-US" sz="2000" dirty="0" smtClean="0">
                <a:latin typeface="Sylfaen" pitchFamily="18" charset="0"/>
              </a:rPr>
            </a:br>
            <a:r>
              <a:rPr lang="ru-RU" sz="2000" dirty="0" smtClean="0">
                <a:latin typeface="Sylfaen" pitchFamily="18" charset="0"/>
              </a:rPr>
              <a:t>9. </a:t>
            </a:r>
            <a:r>
              <a:rPr lang="en-US" sz="2000" dirty="0" smtClean="0">
                <a:latin typeface="Sylfaen" pitchFamily="18" charset="0"/>
              </a:rPr>
              <a:t>Mikhailov A</a:t>
            </a:r>
            <a:r>
              <a:rPr lang="ru-RU" sz="2000" dirty="0" smtClean="0">
                <a:latin typeface="Sylfaen" pitchFamily="18" charset="0"/>
              </a:rPr>
              <a:t>.</a:t>
            </a:r>
            <a:r>
              <a:rPr lang="en-US" sz="2000" dirty="0" smtClean="0">
                <a:latin typeface="Sylfaen" pitchFamily="18" charset="0"/>
              </a:rPr>
              <a:t>P</a:t>
            </a:r>
            <a:r>
              <a:rPr lang="ru-RU" sz="2000" dirty="0" smtClean="0">
                <a:latin typeface="Sylfaen" pitchFamily="18" charset="0"/>
              </a:rPr>
              <a:t>.</a:t>
            </a:r>
            <a:r>
              <a:rPr lang="en-US" sz="2000" dirty="0" smtClean="0">
                <a:latin typeface="Sylfaen" pitchFamily="18" charset="0"/>
              </a:rPr>
              <a:t>, Petrov A</a:t>
            </a:r>
            <a:r>
              <a:rPr lang="ru-RU" sz="2000" dirty="0" smtClean="0">
                <a:latin typeface="Sylfaen" pitchFamily="18" charset="0"/>
              </a:rPr>
              <a:t>.</a:t>
            </a:r>
            <a:r>
              <a:rPr lang="en-US" sz="2000" dirty="0" smtClean="0">
                <a:latin typeface="Sylfaen" pitchFamily="18" charset="0"/>
              </a:rPr>
              <a:t>P</a:t>
            </a:r>
            <a:r>
              <a:rPr lang="ru-RU" sz="2000" dirty="0" smtClean="0">
                <a:latin typeface="Sylfaen" pitchFamily="18" charset="0"/>
              </a:rPr>
              <a:t>.</a:t>
            </a:r>
            <a:r>
              <a:rPr lang="en-US" sz="2000" dirty="0" smtClean="0">
                <a:latin typeface="Sylfaen" pitchFamily="18" charset="0"/>
              </a:rPr>
              <a:t>, Marevtseva N</a:t>
            </a:r>
            <a:r>
              <a:rPr lang="ru-RU" sz="2000" dirty="0" smtClean="0">
                <a:latin typeface="Sylfaen" pitchFamily="18" charset="0"/>
              </a:rPr>
              <a:t>.</a:t>
            </a:r>
            <a:r>
              <a:rPr lang="en-US" sz="2000" dirty="0" smtClean="0">
                <a:latin typeface="Sylfaen" pitchFamily="18" charset="0"/>
              </a:rPr>
              <a:t>A</a:t>
            </a:r>
            <a:r>
              <a:rPr lang="ru-RU" sz="2000" dirty="0" smtClean="0">
                <a:latin typeface="Sylfaen" pitchFamily="18" charset="0"/>
              </a:rPr>
              <a:t>.</a:t>
            </a:r>
            <a:r>
              <a:rPr lang="en-US" sz="2000" dirty="0" smtClean="0">
                <a:latin typeface="Sylfaen" pitchFamily="18" charset="0"/>
              </a:rPr>
              <a:t>, Tretyakova I</a:t>
            </a:r>
            <a:r>
              <a:rPr lang="ru-RU" sz="2000" dirty="0" smtClean="0">
                <a:latin typeface="Sylfaen" pitchFamily="18" charset="0"/>
              </a:rPr>
              <a:t>.</a:t>
            </a:r>
            <a:r>
              <a:rPr lang="en-US" sz="2000" dirty="0" smtClean="0">
                <a:latin typeface="Sylfaen" pitchFamily="18" charset="0"/>
              </a:rPr>
              <a:t>V.</a:t>
            </a:r>
            <a:r>
              <a:rPr lang="ru-RU" sz="2000" dirty="0" smtClean="0">
                <a:latin typeface="Sylfaen" pitchFamily="18" charset="0"/>
              </a:rPr>
              <a:t>,</a:t>
            </a:r>
            <a:r>
              <a:rPr lang="en-US" sz="2000" dirty="0" smtClean="0">
                <a:latin typeface="Sylfaen" pitchFamily="18" charset="0"/>
              </a:rPr>
              <a:t> Development of the model of information distribution in the society // Mathematical modeling, 2014. T. 26. No. 3. P. 65- 74.</a:t>
            </a:r>
          </a:p>
          <a:p>
            <a:pPr lvl="0"/>
            <a:endParaRPr lang="en-US" sz="2000" dirty="0" smtClean="0">
              <a:latin typeface="Sylfaen" pitchFamily="18" charset="0"/>
            </a:endParaRPr>
          </a:p>
          <a:p>
            <a:pPr lvl="0"/>
            <a:r>
              <a:rPr lang="en-US" sz="2000" dirty="0" smtClean="0">
                <a:latin typeface="Sylfaen" pitchFamily="18" charset="0"/>
              </a:rPr>
              <a:t>10. </a:t>
            </a:r>
            <a:r>
              <a:rPr lang="ka-GE" sz="2000" dirty="0" smtClean="0">
                <a:latin typeface="Sylfaen" pitchFamily="18" charset="0"/>
              </a:rPr>
              <a:t>Chilachava T., Chakhvadze A. Continuous nonlinear mathematical and computer model of information warfare with participation of interstate authoritative institutes. Georgian Electronic Scientific Journal: Computer Science and Telecommunications 2014| No. 4(44), p. 53 – 74.</a:t>
            </a:r>
            <a:endParaRPr lang="en-US" sz="2000" dirty="0" smtClean="0">
              <a:latin typeface="Sylfaen" pitchFamily="18" charset="0"/>
            </a:endParaRPr>
          </a:p>
          <a:p>
            <a:endParaRPr lang="en-US" sz="2000" dirty="0" smtClean="0">
              <a:latin typeface="Sylfaen" pitchFamily="18" charset="0"/>
            </a:endParaRPr>
          </a:p>
          <a:p>
            <a:r>
              <a:rPr lang="en-US" dirty="0" smtClean="0">
                <a:latin typeface="Sylfaen" pitchFamily="18" charset="0"/>
              </a:rPr>
              <a:t>11. </a:t>
            </a:r>
            <a:r>
              <a:rPr lang="ka-GE" dirty="0" smtClean="0">
                <a:latin typeface="Sylfaen" pitchFamily="18" charset="0"/>
              </a:rPr>
              <a:t>Bimal kumar Mishra, Apeksha Prajapati. Modelling and Simulation: Cyber War. International Conference on Computational Intelligence: Modeling Techniques and Applications</a:t>
            </a:r>
            <a:r>
              <a:rPr lang="en-US" dirty="0" smtClean="0">
                <a:latin typeface="Sylfaen" pitchFamily="18" charset="0"/>
              </a:rPr>
              <a:t> (CIMTA) 2013</a:t>
            </a:r>
            <a:r>
              <a:rPr lang="ka-GE" dirty="0" smtClean="0">
                <a:latin typeface="Sylfaen" pitchFamily="18" charset="0"/>
              </a:rPr>
              <a:t>. </a:t>
            </a:r>
            <a:r>
              <a:rPr lang="en-US" dirty="0" err="1" smtClean="0">
                <a:latin typeface="Sylfaen" pitchFamily="18" charset="0"/>
              </a:rPr>
              <a:t>Procedia</a:t>
            </a:r>
            <a:r>
              <a:rPr lang="en-US" dirty="0" smtClean="0">
                <a:latin typeface="Sylfaen" pitchFamily="18" charset="0"/>
              </a:rPr>
              <a:t> Technology 10 ( 2013 ) 987 – 997</a:t>
            </a:r>
            <a:r>
              <a:rPr lang="ka-GE" dirty="0" smtClean="0">
                <a:latin typeface="Sylfaen" pitchFamily="18" charset="0"/>
              </a:rPr>
              <a:t>. </a:t>
            </a:r>
            <a:r>
              <a:rPr lang="en-US" dirty="0" smtClean="0">
                <a:latin typeface="Sylfaen" pitchFamily="18" charset="0"/>
              </a:rPr>
              <a:t>Elsevier</a:t>
            </a:r>
            <a:r>
              <a:rPr lang="ka-GE" dirty="0" smtClean="0">
                <a:latin typeface="Sylfaen" pitchFamily="18" charset="0"/>
              </a:rPr>
              <a:t>.</a:t>
            </a:r>
            <a:endParaRPr lang="en-US" dirty="0">
              <a:latin typeface="Sylfae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4" name="Text Placeholder 3"/>
          <p:cNvSpPr>
            <a:spLocks noGrp="1"/>
          </p:cNvSpPr>
          <p:nvPr>
            <p:ph type="body" idx="1"/>
          </p:nvPr>
        </p:nvSpPr>
        <p:spPr>
          <a:xfrm>
            <a:off x="533400" y="457200"/>
            <a:ext cx="8079576" cy="1143000"/>
          </a:xfrm>
        </p:spPr>
        <p:txBody>
          <a:bodyPr>
            <a:normAutofit fontScale="85000" lnSpcReduction="10000"/>
          </a:bodyPr>
          <a:lstStyle/>
          <a:p>
            <a:pPr algn="just"/>
            <a:r>
              <a:rPr lang="en-US" b="0" dirty="0" smtClean="0"/>
              <a:t>The first direction in the modeling of information warfare (adepts) was founded by Russian scientists: Academician </a:t>
            </a:r>
            <a:r>
              <a:rPr lang="en-US" dirty="0" smtClean="0">
                <a:solidFill>
                  <a:srgbClr val="FF0000"/>
                </a:solidFill>
              </a:rPr>
              <a:t>A.A.</a:t>
            </a:r>
            <a:r>
              <a:rPr lang="en-US" dirty="0" smtClean="0"/>
              <a:t> </a:t>
            </a:r>
            <a:r>
              <a:rPr lang="en-US" dirty="0" smtClean="0">
                <a:solidFill>
                  <a:srgbClr val="FF0000"/>
                </a:solidFill>
              </a:rPr>
              <a:t>Samarskiy</a:t>
            </a:r>
            <a:r>
              <a:rPr lang="en-US" dirty="0" smtClean="0"/>
              <a:t> </a:t>
            </a:r>
            <a:r>
              <a:rPr lang="en-US" b="0" dirty="0" smtClean="0"/>
              <a:t>and Professor </a:t>
            </a:r>
            <a:r>
              <a:rPr lang="en-US" dirty="0" smtClean="0">
                <a:solidFill>
                  <a:srgbClr val="FF0000"/>
                </a:solidFill>
              </a:rPr>
              <a:t>A.P.</a:t>
            </a:r>
            <a:r>
              <a:rPr lang="en-US" dirty="0" smtClean="0"/>
              <a:t> </a:t>
            </a:r>
            <a:r>
              <a:rPr lang="en-US" dirty="0" smtClean="0">
                <a:solidFill>
                  <a:srgbClr val="FF0000"/>
                </a:solidFill>
              </a:rPr>
              <a:t>Mikhailov</a:t>
            </a:r>
            <a:r>
              <a:rPr lang="en-US" dirty="0" smtClean="0"/>
              <a:t> </a:t>
            </a:r>
            <a:r>
              <a:rPr lang="en-US" b="0" dirty="0" smtClean="0"/>
              <a:t>in 1997 [1]</a:t>
            </a:r>
            <a:r>
              <a:rPr lang="ru-RU" b="0" dirty="0" smtClean="0"/>
              <a:t> </a:t>
            </a:r>
            <a:r>
              <a:rPr lang="en-US" dirty="0" smtClean="0"/>
              <a:t>.</a:t>
            </a:r>
          </a:p>
          <a:p>
            <a:endParaRPr lang="en-US" dirty="0"/>
          </a:p>
        </p:txBody>
      </p:sp>
      <p:pic>
        <p:nvPicPr>
          <p:cNvPr id="8" name="Content Placeholder 7" descr="самарский.jpg"/>
          <p:cNvPicPr>
            <a:picLocks noGrp="1" noChangeAspect="1"/>
          </p:cNvPicPr>
          <p:nvPr>
            <p:ph sz="quarter" idx="2"/>
          </p:nvPr>
        </p:nvPicPr>
        <p:blipFill>
          <a:blip r:embed="rId3" cstate="print"/>
          <a:stretch>
            <a:fillRect/>
          </a:stretch>
        </p:blipFill>
        <p:spPr>
          <a:xfrm>
            <a:off x="1219200" y="1828800"/>
            <a:ext cx="2514600" cy="2819400"/>
          </a:xfrm>
        </p:spPr>
      </p:pic>
      <p:pic>
        <p:nvPicPr>
          <p:cNvPr id="9" name="Content Placeholder 8" descr="mixali5.jpg"/>
          <p:cNvPicPr>
            <a:picLocks noGrp="1" noChangeAspect="1"/>
          </p:cNvPicPr>
          <p:nvPr>
            <p:ph sz="quarter" idx="4"/>
          </p:nvPr>
        </p:nvPicPr>
        <p:blipFill>
          <a:blip r:embed="rId4" cstate="print"/>
          <a:stretch>
            <a:fillRect/>
          </a:stretch>
        </p:blipFill>
        <p:spPr>
          <a:xfrm>
            <a:off x="5257800" y="1905000"/>
            <a:ext cx="2819400" cy="28956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02920" y="5257800"/>
            <a:ext cx="8183880" cy="777240"/>
          </a:xfrm>
        </p:spPr>
        <p:txBody>
          <a:bodyPr>
            <a:normAutofit/>
          </a:bodyPr>
          <a:lstStyle/>
          <a:p>
            <a:pPr algn="ctr"/>
            <a:r>
              <a:rPr lang="en-US" sz="1200" dirty="0" smtClean="0">
                <a:solidFill>
                  <a:schemeClr val="tx1"/>
                </a:solidFill>
                <a:latin typeface="Sylfaen" pitchFamily="18" charset="0"/>
              </a:rPr>
              <a:t>Integrated mathematical and computer models of the information warfare, </a:t>
            </a:r>
            <a:br>
              <a:rPr lang="en-US" sz="1200" dirty="0" smtClean="0">
                <a:solidFill>
                  <a:schemeClr val="tx1"/>
                </a:solidFill>
                <a:latin typeface="Sylfaen" pitchFamily="18" charset="0"/>
              </a:rPr>
            </a:br>
            <a:r>
              <a:rPr lang="en-US" sz="1200" dirty="0" smtClean="0">
                <a:solidFill>
                  <a:schemeClr val="accent1">
                    <a:lumMod val="50000"/>
                  </a:schemeClr>
                </a:solidFill>
                <a:latin typeface="Sylfaen" pitchFamily="18" charset="0"/>
              </a:rPr>
              <a:t>NUGZAR KERESELIDZE - Sukhumi state university, Georgia</a:t>
            </a:r>
            <a:br>
              <a:rPr lang="en-US" sz="1200" dirty="0" smtClean="0">
                <a:solidFill>
                  <a:schemeClr val="accent1">
                    <a:lumMod val="50000"/>
                  </a:schemeClr>
                </a:solidFill>
                <a:latin typeface="Sylfaen" pitchFamily="18" charset="0"/>
              </a:rPr>
            </a:br>
            <a:r>
              <a:rPr lang="en-US" sz="1200" dirty="0" smtClean="0">
                <a:solidFill>
                  <a:srgbClr val="C00000"/>
                </a:solidFill>
                <a:latin typeface="Sylfaen" pitchFamily="18" charset="0"/>
              </a:rPr>
              <a:t>CMC II, Van, Turkey, 22-24 august 2017</a:t>
            </a:r>
            <a:endParaRPr lang="en-US" sz="1200" dirty="0"/>
          </a:p>
        </p:txBody>
      </p:sp>
      <p:sp>
        <p:nvSpPr>
          <p:cNvPr id="9" name="Text Placeholder 8"/>
          <p:cNvSpPr>
            <a:spLocks noGrp="1"/>
          </p:cNvSpPr>
          <p:nvPr>
            <p:ph type="body" idx="1"/>
          </p:nvPr>
        </p:nvSpPr>
        <p:spPr>
          <a:xfrm>
            <a:off x="607224" y="579438"/>
            <a:ext cx="3126576" cy="4449762"/>
          </a:xfrm>
        </p:spPr>
        <p:txBody>
          <a:bodyPr>
            <a:normAutofit/>
          </a:bodyPr>
          <a:lstStyle/>
          <a:p>
            <a:pPr algn="just">
              <a:buNone/>
            </a:pPr>
            <a:r>
              <a:rPr lang="en-US" sz="2200" dirty="0" smtClean="0">
                <a:latin typeface="Sylfaen" pitchFamily="18" charset="0"/>
              </a:rPr>
              <a:t>The second trend in the modeling of information warfare (flows) was founded by the Georgian scientist - Professor </a:t>
            </a:r>
            <a:r>
              <a:rPr lang="en-US" sz="2200" b="1" dirty="0" smtClean="0">
                <a:solidFill>
                  <a:srgbClr val="FF0000"/>
                </a:solidFill>
                <a:latin typeface="Sylfaen" pitchFamily="18" charset="0"/>
              </a:rPr>
              <a:t>T.I. Chilachava</a:t>
            </a:r>
            <a:r>
              <a:rPr lang="en-US" sz="2200" dirty="0" smtClean="0">
                <a:latin typeface="Sylfaen" pitchFamily="18" charset="0"/>
              </a:rPr>
              <a:t>. The first publications in this direction appeared in 2009, co-authors: </a:t>
            </a:r>
            <a:r>
              <a:rPr lang="en-US" sz="2200" b="1" dirty="0" smtClean="0">
                <a:solidFill>
                  <a:srgbClr val="FF0000"/>
                </a:solidFill>
                <a:latin typeface="Sylfaen" pitchFamily="18" charset="0"/>
              </a:rPr>
              <a:t>T.I. Chilachava </a:t>
            </a:r>
            <a:r>
              <a:rPr lang="en-US" sz="2200" dirty="0" smtClean="0">
                <a:latin typeface="Sylfaen" pitchFamily="18" charset="0"/>
              </a:rPr>
              <a:t>and</a:t>
            </a:r>
            <a:r>
              <a:rPr lang="en-US" sz="2200" b="1" dirty="0" smtClean="0">
                <a:solidFill>
                  <a:srgbClr val="FF0000"/>
                </a:solidFill>
                <a:latin typeface="Sylfaen" pitchFamily="18" charset="0"/>
              </a:rPr>
              <a:t> N.G. Kereselidze </a:t>
            </a:r>
            <a:r>
              <a:rPr lang="en-US" sz="2200" b="0" dirty="0" smtClean="0">
                <a:latin typeface="Sylfaen" pitchFamily="18" charset="0"/>
              </a:rPr>
              <a:t>[2,3].</a:t>
            </a:r>
            <a:endParaRPr lang="en-US" sz="2200" b="0" dirty="0">
              <a:latin typeface="Sylfaen" pitchFamily="18" charset="0"/>
            </a:endParaRPr>
          </a:p>
        </p:txBody>
      </p:sp>
      <p:pic>
        <p:nvPicPr>
          <p:cNvPr id="1026" name="Picture 2" descr="D:\CMC_2\чилач.gif"/>
          <p:cNvPicPr>
            <a:picLocks noGrp="1" noChangeAspect="1" noChangeArrowheads="1"/>
          </p:cNvPicPr>
          <p:nvPr>
            <p:ph sz="quarter" idx="2"/>
          </p:nvPr>
        </p:nvPicPr>
        <p:blipFill>
          <a:blip r:embed="rId2"/>
          <a:stretch>
            <a:fillRect/>
          </a:stretch>
        </p:blipFill>
        <p:spPr bwMode="auto">
          <a:xfrm>
            <a:off x="2568575" y="3187700"/>
            <a:ext cx="9525" cy="9525"/>
          </a:xfrm>
          <a:prstGeom prst="rect">
            <a:avLst/>
          </a:prstGeom>
          <a:noFill/>
        </p:spPr>
      </p:pic>
      <p:pic>
        <p:nvPicPr>
          <p:cNvPr id="14" name="Content Placeholder 13" descr="чилачава.jpg"/>
          <p:cNvPicPr>
            <a:picLocks noGrp="1" noChangeAspect="1"/>
          </p:cNvPicPr>
          <p:nvPr>
            <p:ph sz="quarter" idx="4"/>
          </p:nvPr>
        </p:nvPicPr>
        <p:blipFill>
          <a:blip r:embed="rId3" cstate="print"/>
          <a:stretch>
            <a:fillRect/>
          </a:stretch>
        </p:blipFill>
        <p:spPr>
          <a:xfrm>
            <a:off x="3962400" y="914400"/>
            <a:ext cx="4621213" cy="4114800"/>
          </a:xfrm>
        </p:spPr>
      </p:pic>
      <p:pic>
        <p:nvPicPr>
          <p:cNvPr id="1027" name="Picture 3" descr="D:\CMC_2\чилач.gif"/>
          <p:cNvPicPr>
            <a:picLocks noChangeAspect="1" noChangeArrowheads="1"/>
          </p:cNvPicPr>
          <p:nvPr/>
        </p:nvPicPr>
        <p:blipFill>
          <a:blip r:embed="rId2"/>
          <a:srcRect/>
          <a:stretch>
            <a:fillRect/>
          </a:stretch>
        </p:blipFill>
        <p:spPr bwMode="auto">
          <a:xfrm>
            <a:off x="4567238" y="3424238"/>
            <a:ext cx="9525" cy="95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02920" y="5334000"/>
            <a:ext cx="8183880" cy="701040"/>
          </a:xfrm>
        </p:spPr>
        <p:txBody>
          <a:bodyPr>
            <a:normAutofit/>
          </a:bodyPr>
          <a:lstStyle/>
          <a:p>
            <a:pPr algn="ctr"/>
            <a:r>
              <a:rPr lang="en-US" sz="1200" dirty="0" smtClean="0">
                <a:solidFill>
                  <a:schemeClr val="tx1"/>
                </a:solidFill>
                <a:latin typeface="Sylfaen" pitchFamily="18" charset="0"/>
              </a:rPr>
              <a:t>Integrated mathematical and computer models of the information warfare, </a:t>
            </a:r>
            <a:br>
              <a:rPr lang="en-US" sz="1200" dirty="0" smtClean="0">
                <a:solidFill>
                  <a:schemeClr val="tx1"/>
                </a:solidFill>
                <a:latin typeface="Sylfaen" pitchFamily="18" charset="0"/>
              </a:rPr>
            </a:br>
            <a:r>
              <a:rPr lang="en-US" sz="1200" dirty="0" smtClean="0">
                <a:solidFill>
                  <a:schemeClr val="accent1">
                    <a:lumMod val="50000"/>
                  </a:schemeClr>
                </a:solidFill>
                <a:latin typeface="Sylfaen" pitchFamily="18" charset="0"/>
              </a:rPr>
              <a:t>NUGZAR KERESELIDZE - Sukhumi state university, Georgia</a:t>
            </a:r>
            <a:br>
              <a:rPr lang="en-US" sz="1200" dirty="0" smtClean="0">
                <a:solidFill>
                  <a:schemeClr val="accent1">
                    <a:lumMod val="50000"/>
                  </a:schemeClr>
                </a:solidFill>
                <a:latin typeface="Sylfaen" pitchFamily="18" charset="0"/>
              </a:rPr>
            </a:br>
            <a:r>
              <a:rPr lang="en-US" sz="1200" dirty="0" smtClean="0">
                <a:solidFill>
                  <a:srgbClr val="C00000"/>
                </a:solidFill>
                <a:latin typeface="Sylfaen" pitchFamily="18" charset="0"/>
              </a:rPr>
              <a:t>CMC II, Van, Turkey, 22-24 august 2017</a:t>
            </a:r>
            <a:endParaRPr lang="en-US" sz="1200" dirty="0"/>
          </a:p>
        </p:txBody>
      </p:sp>
      <p:sp>
        <p:nvSpPr>
          <p:cNvPr id="8" name="Content Placeholder 7"/>
          <p:cNvSpPr>
            <a:spLocks noGrp="1"/>
          </p:cNvSpPr>
          <p:nvPr>
            <p:ph idx="1"/>
          </p:nvPr>
        </p:nvSpPr>
        <p:spPr>
          <a:xfrm>
            <a:off x="502920" y="530352"/>
            <a:ext cx="8183880" cy="4651248"/>
          </a:xfrm>
        </p:spPr>
        <p:txBody>
          <a:bodyPr>
            <a:noAutofit/>
          </a:bodyPr>
          <a:lstStyle/>
          <a:p>
            <a:pPr algn="just"/>
            <a:r>
              <a:rPr lang="en-US" sz="1800" dirty="0" smtClean="0"/>
              <a:t>Let's briefly review the main directions in the mathematical and computer modeling of information warfare.</a:t>
            </a:r>
            <a:endParaRPr lang="ru-RU" sz="1600" dirty="0" smtClean="0"/>
          </a:p>
          <a:p>
            <a:pPr algn="just"/>
            <a:r>
              <a:rPr lang="en-US" sz="1800" dirty="0" smtClean="0"/>
              <a:t>First, let's consider the mathematical model of the </a:t>
            </a:r>
            <a:r>
              <a:rPr lang="en-US" sz="1800" dirty="0" smtClean="0">
                <a:solidFill>
                  <a:srgbClr val="FF0000"/>
                </a:solidFill>
              </a:rPr>
              <a:t>advertising company</a:t>
            </a:r>
            <a:r>
              <a:rPr lang="en-US" sz="1800" dirty="0" smtClean="0"/>
              <a:t>, proposed by Academician A</a:t>
            </a:r>
            <a:r>
              <a:rPr lang="ru-RU" sz="1800" dirty="0" smtClean="0"/>
              <a:t>.</a:t>
            </a:r>
            <a:r>
              <a:rPr lang="en-US" sz="1800" dirty="0" smtClean="0"/>
              <a:t>A</a:t>
            </a:r>
            <a:r>
              <a:rPr lang="ru-RU" sz="1800" dirty="0" smtClean="0"/>
              <a:t>.</a:t>
            </a:r>
            <a:r>
              <a:rPr lang="en-US" sz="1800" dirty="0" smtClean="0"/>
              <a:t> Samarskiy and Professor A</a:t>
            </a:r>
            <a:r>
              <a:rPr lang="ru-RU" sz="1800" dirty="0" smtClean="0"/>
              <a:t>.</a:t>
            </a:r>
            <a:r>
              <a:rPr lang="en-US" sz="1800" dirty="0" smtClean="0"/>
              <a:t>P</a:t>
            </a:r>
            <a:r>
              <a:rPr lang="ru-RU" sz="1800" dirty="0" smtClean="0"/>
              <a:t>.</a:t>
            </a:r>
            <a:r>
              <a:rPr lang="en-US" sz="1800" dirty="0" smtClean="0"/>
              <a:t> Mikhailov in 1997. </a:t>
            </a:r>
            <a:endParaRPr lang="ru-RU" sz="1800" dirty="0" smtClean="0"/>
          </a:p>
          <a:p>
            <a:pPr algn="just"/>
            <a:endParaRPr lang="en-US" sz="1600" dirty="0" smtClean="0"/>
          </a:p>
          <a:p>
            <a:pPr algn="just"/>
            <a:r>
              <a:rPr lang="en-US" sz="1800" dirty="0" smtClean="0"/>
              <a:t>The model of the advertising company later became known as the </a:t>
            </a:r>
            <a:r>
              <a:rPr lang="en-US" sz="1800" dirty="0" smtClean="0">
                <a:solidFill>
                  <a:srgbClr val="FF0000"/>
                </a:solidFill>
              </a:rPr>
              <a:t>information security model </a:t>
            </a:r>
            <a:r>
              <a:rPr lang="en-US" sz="1800" dirty="0" smtClean="0"/>
              <a:t>- 2002 [4], the </a:t>
            </a:r>
            <a:r>
              <a:rPr lang="en-US" sz="1800" i="1" dirty="0" smtClean="0">
                <a:solidFill>
                  <a:srgbClr val="002060"/>
                </a:solidFill>
              </a:rPr>
              <a:t>information dissemination model </a:t>
            </a:r>
            <a:r>
              <a:rPr lang="en-US" sz="1800" dirty="0" smtClean="0"/>
              <a:t>- 2004 [5], the </a:t>
            </a:r>
            <a:r>
              <a:rPr lang="en-US" sz="1800" dirty="0" smtClean="0">
                <a:solidFill>
                  <a:srgbClr val="7030A0"/>
                </a:solidFill>
              </a:rPr>
              <a:t>information confrontation model </a:t>
            </a:r>
            <a:r>
              <a:rPr lang="en-US" sz="1800" dirty="0" smtClean="0"/>
              <a:t>- 2009 [6], the </a:t>
            </a:r>
            <a:r>
              <a:rPr lang="en-US" sz="1800" dirty="0" smtClean="0">
                <a:solidFill>
                  <a:srgbClr val="00B050"/>
                </a:solidFill>
              </a:rPr>
              <a:t>information warfare model </a:t>
            </a:r>
            <a:r>
              <a:rPr lang="en-US" sz="1800" dirty="0" smtClean="0"/>
              <a:t>- 2011 [7], model of </a:t>
            </a:r>
            <a:r>
              <a:rPr lang="en-US" sz="1800" dirty="0" smtClean="0">
                <a:solidFill>
                  <a:srgbClr val="FF0000"/>
                </a:solidFill>
              </a:rPr>
              <a:t>information attack and confrontation </a:t>
            </a:r>
            <a:r>
              <a:rPr lang="en-US" sz="1800" dirty="0" smtClean="0"/>
              <a:t>- 2015 [8].</a:t>
            </a:r>
            <a:endParaRPr lang="ru-RU" sz="1800" dirty="0" smtClean="0"/>
          </a:p>
          <a:p>
            <a:pPr algn="just"/>
            <a:endParaRPr lang="en-US" sz="1600" dirty="0" smtClean="0"/>
          </a:p>
          <a:p>
            <a:pPr algn="just"/>
            <a:r>
              <a:rPr lang="en-US" sz="1800" dirty="0" smtClean="0"/>
              <a:t>Such an abundance of the name of one model can be explained by the universality of mathematical modeling</a:t>
            </a:r>
            <a:r>
              <a:rPr lang="ru-RU" sz="1800" dirty="0" smtClean="0"/>
              <a:t>.</a:t>
            </a:r>
            <a:endParaRPr lang="en-US" sz="2000" dirty="0" smtClean="0"/>
          </a:p>
          <a:p>
            <a:pPr algn="just"/>
            <a:r>
              <a:rPr lang="en-US" sz="2000" dirty="0" smtClean="0"/>
              <a:t>We will call this model the </a:t>
            </a:r>
            <a:r>
              <a:rPr lang="en-US" sz="2000" b="1" dirty="0" smtClean="0">
                <a:solidFill>
                  <a:srgbClr val="FF0000"/>
                </a:solidFill>
              </a:rPr>
              <a:t>Samarskiy-Mikhailov model</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1400" dirty="0" smtClean="0">
                <a:solidFill>
                  <a:schemeClr val="tx1"/>
                </a:solidFill>
                <a:latin typeface="Sylfaen" pitchFamily="18" charset="0"/>
              </a:rPr>
              <a:t>Integrated mathematical and computer models of the information warfare, </a:t>
            </a:r>
            <a:br>
              <a:rPr lang="en-US" sz="1400" dirty="0" smtClean="0">
                <a:solidFill>
                  <a:schemeClr val="tx1"/>
                </a:solidFill>
                <a:latin typeface="Sylfaen" pitchFamily="18" charset="0"/>
              </a:rPr>
            </a:br>
            <a:r>
              <a:rPr lang="en-US" sz="1400" dirty="0" smtClean="0">
                <a:solidFill>
                  <a:schemeClr val="accent1">
                    <a:lumMod val="50000"/>
                  </a:schemeClr>
                </a:solidFill>
                <a:latin typeface="Sylfaen" pitchFamily="18" charset="0"/>
              </a:rPr>
              <a:t>NUGZAR KERESELIDZE - Sukhumi state university, Georgia</a:t>
            </a:r>
            <a:br>
              <a:rPr lang="en-US" sz="1400" dirty="0" smtClean="0">
                <a:solidFill>
                  <a:schemeClr val="accent1">
                    <a:lumMod val="50000"/>
                  </a:schemeClr>
                </a:solidFill>
                <a:latin typeface="Sylfaen" pitchFamily="18" charset="0"/>
              </a:rPr>
            </a:br>
            <a:r>
              <a:rPr lang="en-US" sz="1400" dirty="0" smtClean="0">
                <a:solidFill>
                  <a:srgbClr val="C00000"/>
                </a:solidFill>
                <a:latin typeface="Sylfaen" pitchFamily="18" charset="0"/>
              </a:rPr>
              <a:t>CMC II, Van, Turkey, 22-24 august 2017</a:t>
            </a:r>
            <a:endParaRPr lang="en-US" sz="1400" dirty="0"/>
          </a:p>
        </p:txBody>
      </p:sp>
      <p:sp>
        <p:nvSpPr>
          <p:cNvPr id="4" name="Text Placeholder 3"/>
          <p:cNvSpPr>
            <a:spLocks noGrp="1"/>
          </p:cNvSpPr>
          <p:nvPr>
            <p:ph type="body" idx="1"/>
          </p:nvPr>
        </p:nvSpPr>
        <p:spPr>
          <a:xfrm>
            <a:off x="607224" y="579438"/>
            <a:ext cx="4879176" cy="792162"/>
          </a:xfrm>
        </p:spPr>
        <p:txBody>
          <a:bodyPr>
            <a:normAutofit fontScale="92500" lnSpcReduction="10000"/>
          </a:bodyPr>
          <a:lstStyle/>
          <a:p>
            <a:pPr algn="ctr"/>
            <a:r>
              <a:rPr lang="en-US" dirty="0" smtClean="0">
                <a:solidFill>
                  <a:srgbClr val="FF0000"/>
                </a:solidFill>
              </a:rPr>
              <a:t>Samarskiy-Mikhailov mathematical model</a:t>
            </a:r>
            <a:endParaRPr lang="en-US" dirty="0"/>
          </a:p>
        </p:txBody>
      </p:sp>
      <p:sp>
        <p:nvSpPr>
          <p:cNvPr id="7" name="Content Placeholder 6"/>
          <p:cNvSpPr>
            <a:spLocks noGrp="1"/>
          </p:cNvSpPr>
          <p:nvPr>
            <p:ph sz="quarter" idx="4"/>
          </p:nvPr>
        </p:nvSpPr>
        <p:spPr>
          <a:xfrm>
            <a:off x="5562600" y="457200"/>
            <a:ext cx="3021488" cy="4648200"/>
          </a:xfrm>
        </p:spPr>
        <p:txBody>
          <a:bodyPr/>
          <a:lstStyle/>
          <a:p>
            <a:r>
              <a:rPr lang="en-US" sz="1600" dirty="0" smtClean="0"/>
              <a:t>Let spread some information in a society with a number of people – </a:t>
            </a:r>
            <a:r>
              <a:rPr lang="en-US" sz="1600" b="1" dirty="0" smtClean="0">
                <a:solidFill>
                  <a:srgbClr val="FF0000"/>
                </a:solidFill>
              </a:rPr>
              <a:t>X</a:t>
            </a:r>
            <a:r>
              <a:rPr lang="en-US" sz="1600" b="1" baseline="-25000" dirty="0" smtClean="0">
                <a:solidFill>
                  <a:srgbClr val="FF0000"/>
                </a:solidFill>
              </a:rPr>
              <a:t>0</a:t>
            </a:r>
            <a:r>
              <a:rPr lang="en-US" sz="1600" dirty="0" smtClean="0"/>
              <a:t> .</a:t>
            </a:r>
          </a:p>
          <a:p>
            <a:r>
              <a:rPr lang="en-US" sz="1600" dirty="0" smtClean="0">
                <a:solidFill>
                  <a:srgbClr val="FF0000"/>
                </a:solidFill>
              </a:rPr>
              <a:t>x(t)</a:t>
            </a:r>
            <a:r>
              <a:rPr lang="en-US" sz="1600" dirty="0" smtClean="0"/>
              <a:t> is the number of people who perceive this information (adepts) at time </a:t>
            </a:r>
            <a:r>
              <a:rPr lang="en-US" sz="1600" dirty="0" smtClean="0">
                <a:solidFill>
                  <a:srgbClr val="FF0000"/>
                </a:solidFill>
              </a:rPr>
              <a:t>t</a:t>
            </a:r>
            <a:r>
              <a:rPr lang="en-US" sz="1600" dirty="0" smtClean="0"/>
              <a:t>.</a:t>
            </a:r>
          </a:p>
          <a:p>
            <a:r>
              <a:rPr lang="en-US" sz="1600" b="1" dirty="0" smtClean="0">
                <a:solidFill>
                  <a:srgbClr val="FF0000"/>
                </a:solidFill>
              </a:rPr>
              <a:t>α</a:t>
            </a:r>
            <a:r>
              <a:rPr lang="en-US" sz="1600" b="1" baseline="-25000" dirty="0" smtClean="0">
                <a:solidFill>
                  <a:srgbClr val="FF0000"/>
                </a:solidFill>
              </a:rPr>
              <a:t>1</a:t>
            </a:r>
            <a:r>
              <a:rPr lang="en-US" sz="1600" b="1" dirty="0" smtClean="0">
                <a:solidFill>
                  <a:srgbClr val="FF0000"/>
                </a:solidFill>
              </a:rPr>
              <a:t>(t)</a:t>
            </a:r>
            <a:r>
              <a:rPr lang="en-US" sz="1600" dirty="0" smtClean="0"/>
              <a:t> - the intensity of the information (advertising) campaign.</a:t>
            </a:r>
          </a:p>
          <a:p>
            <a:r>
              <a:rPr lang="en-US" sz="1600" b="1" dirty="0" smtClean="0">
                <a:solidFill>
                  <a:srgbClr val="FF0000"/>
                </a:solidFill>
              </a:rPr>
              <a:t>α</a:t>
            </a:r>
            <a:r>
              <a:rPr lang="en-US" sz="1600" b="1" baseline="-25000" dirty="0" smtClean="0">
                <a:solidFill>
                  <a:srgbClr val="FF0000"/>
                </a:solidFill>
              </a:rPr>
              <a:t>2</a:t>
            </a:r>
            <a:r>
              <a:rPr lang="en-US" sz="1600" b="1" dirty="0" smtClean="0">
                <a:solidFill>
                  <a:srgbClr val="FF0000"/>
                </a:solidFill>
              </a:rPr>
              <a:t>(t) </a:t>
            </a:r>
            <a:r>
              <a:rPr lang="en-US" sz="1600" dirty="0" smtClean="0"/>
              <a:t>– the intensity of the information (advertising) campaign of the adepts, who also begin to distribute the obtained information.</a:t>
            </a:r>
          </a:p>
          <a:p>
            <a:pPr>
              <a:buNone/>
            </a:pPr>
            <a:endParaRPr lang="en-US" sz="1400" dirty="0" smtClean="0"/>
          </a:p>
          <a:p>
            <a:endParaRPr lang="en-US" sz="1400" dirty="0" smtClean="0"/>
          </a:p>
          <a:p>
            <a:endParaRPr lang="en-US" sz="1400" dirty="0" smtClean="0"/>
          </a:p>
          <a:p>
            <a:endParaRPr lang="en-US" dirty="0"/>
          </a:p>
        </p:txBody>
      </p:sp>
      <p:graphicFrame>
        <p:nvGraphicFramePr>
          <p:cNvPr id="10" name="Content Placeholder 9"/>
          <p:cNvGraphicFramePr>
            <a:graphicFrameLocks noChangeAspect="1"/>
          </p:cNvGraphicFramePr>
          <p:nvPr>
            <p:ph sz="quarter" idx="2"/>
          </p:nvPr>
        </p:nvGraphicFramePr>
        <p:xfrm>
          <a:off x="533400" y="2286000"/>
          <a:ext cx="4876800" cy="1600200"/>
        </p:xfrm>
        <a:graphic>
          <a:graphicData uri="http://schemas.openxmlformats.org/presentationml/2006/ole">
            <p:oleObj spid="_x0000_s1026" name="Equation" r:id="rId3" imgW="2793960" imgH="685800" progId="Equation.DSMT4">
              <p:embed/>
            </p:oleObj>
          </a:graphicData>
        </a:graphic>
      </p:graphicFrame>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rgbClr val="222222"/>
                </a:solidFill>
                <a:effectLst/>
                <a:latin typeface="Sylfaen" pitchFamily="18" charset="0"/>
                <a:ea typeface="Times New Roman" pitchFamily="18" charset="0"/>
                <a:cs typeface="Arial" pitchFamily="34" charset="0"/>
              </a:rPr>
              <a:t>  </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4583" name="Object 7"/>
          <p:cNvGraphicFramePr>
            <a:graphicFrameLocks noChangeAspect="1"/>
          </p:cNvGraphicFramePr>
          <p:nvPr/>
        </p:nvGraphicFramePr>
        <p:xfrm>
          <a:off x="1143000" y="3200400"/>
          <a:ext cx="6248400" cy="1066800"/>
        </p:xfrm>
        <a:graphic>
          <a:graphicData uri="http://schemas.openxmlformats.org/presentationml/2006/ole">
            <p:oleObj spid="_x0000_s24583" name="Equation" r:id="rId3" imgW="2958840" imgH="419040" progId="Equation.DSMT4">
              <p:embed/>
            </p:oleObj>
          </a:graphicData>
        </a:graphic>
      </p:graphicFrame>
      <p:graphicFrame>
        <p:nvGraphicFramePr>
          <p:cNvPr id="24582" name="Object 6"/>
          <p:cNvGraphicFramePr>
            <a:graphicFrameLocks noChangeAspect="1"/>
          </p:cNvGraphicFramePr>
          <p:nvPr/>
        </p:nvGraphicFramePr>
        <p:xfrm>
          <a:off x="1368425" y="4343400"/>
          <a:ext cx="2216150" cy="685800"/>
        </p:xfrm>
        <a:graphic>
          <a:graphicData uri="http://schemas.openxmlformats.org/presentationml/2006/ole">
            <p:oleObj spid="_x0000_s24582" name="Equation" r:id="rId4" imgW="952200" imgH="253800" progId="Equation.DSMT4">
              <p:embed/>
            </p:oleObj>
          </a:graphicData>
        </a:graphic>
      </p:graphicFrame>
      <p:sp>
        <p:nvSpPr>
          <p:cNvPr id="2458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5" name="Rectangle 9"/>
          <p:cNvSpPr>
            <a:spLocks noChangeArrowheads="1"/>
          </p:cNvSpPr>
          <p:nvPr/>
        </p:nvSpPr>
        <p:spPr bwMode="auto">
          <a:xfrm>
            <a:off x="7391400" y="3124200"/>
            <a:ext cx="8382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indent="180975" eaLnBrk="0" fontAlgn="base" hangingPunct="0">
              <a:spcBef>
                <a:spcPct val="0"/>
              </a:spcBef>
              <a:spcAft>
                <a:spcPct val="0"/>
              </a:spcAft>
            </a:pPr>
            <a:r>
              <a:rPr lang="ka-GE" dirty="0" smtClean="0">
                <a:latin typeface="Sylfaen" pitchFamily="18" charset="0"/>
                <a:ea typeface="Constantia" pitchFamily="18" charset="0"/>
                <a:cs typeface="Times New Roman" pitchFamily="18" charset="0"/>
              </a:rPr>
              <a:t>(3)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6" name="Rectangle 10"/>
          <p:cNvSpPr>
            <a:spLocks noChangeArrowheads="1"/>
          </p:cNvSpPr>
          <p:nvPr/>
        </p:nvSpPr>
        <p:spPr bwMode="auto">
          <a:xfrm rot="10800000" flipV="1">
            <a:off x="6858000" y="4343400"/>
            <a:ext cx="12192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r" defTabSz="914400" rtl="0" eaLnBrk="1" fontAlgn="base" latinLnBrk="0" hangingPunct="1">
              <a:lnSpc>
                <a:spcPct val="100000"/>
              </a:lnSpc>
              <a:spcBef>
                <a:spcPct val="0"/>
              </a:spcBef>
              <a:spcAft>
                <a:spcPct val="0"/>
              </a:spcAft>
              <a:buClrTx/>
              <a:buSzTx/>
              <a:buFontTx/>
              <a:buNone/>
              <a:tabLst/>
            </a:pPr>
            <a:r>
              <a:rPr kumimoji="0" lang="ka-GE" sz="1200"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                                                           </a:t>
            </a:r>
            <a:r>
              <a:rPr kumimoji="0" lang="ka-GE" b="0" i="0" u="none" strike="noStrike" cap="none" normalizeH="0" baseline="0" dirty="0" smtClean="0">
                <a:ln>
                  <a:noFill/>
                </a:ln>
                <a:solidFill>
                  <a:schemeClr val="tx1"/>
                </a:solidFill>
                <a:effectLst/>
                <a:latin typeface="Sylfaen" pitchFamily="18" charset="0"/>
                <a:ea typeface="Constantia" pitchFamily="18" charset="0"/>
                <a:cs typeface="Times New Roman" pitchFamily="18" charset="0"/>
              </a:rPr>
              <a:t>(4)</a:t>
            </a:r>
            <a:endParaRPr kumimoji="0" lang="ka-GE"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itle 27"/>
          <p:cNvSpPr>
            <a:spLocks noGrp="1"/>
          </p:cNvSpPr>
          <p:nvPr>
            <p:ph type="title"/>
          </p:nvPr>
        </p:nvSpPr>
        <p:spPr/>
        <p:txBody>
          <a:bodyPr>
            <a:normAutofit/>
          </a:bodyPr>
          <a:lstStyle/>
          <a:p>
            <a:pPr algn="ctr"/>
            <a:r>
              <a:rPr lang="en-US" sz="1200" dirty="0" smtClean="0">
                <a:solidFill>
                  <a:schemeClr val="tx1"/>
                </a:solidFill>
                <a:latin typeface="Sylfaen" pitchFamily="18" charset="0"/>
              </a:rPr>
              <a:t>Integrated mathematical and computer models of the information warfare, </a:t>
            </a:r>
            <a:br>
              <a:rPr lang="en-US" sz="1200" dirty="0" smtClean="0">
                <a:solidFill>
                  <a:schemeClr val="tx1"/>
                </a:solidFill>
                <a:latin typeface="Sylfaen" pitchFamily="18" charset="0"/>
              </a:rPr>
            </a:br>
            <a:r>
              <a:rPr lang="en-US" sz="1200" dirty="0" smtClean="0">
                <a:solidFill>
                  <a:schemeClr val="accent1">
                    <a:lumMod val="50000"/>
                  </a:schemeClr>
                </a:solidFill>
                <a:latin typeface="Sylfaen" pitchFamily="18" charset="0"/>
              </a:rPr>
              <a:t>NUGZAR KERESELIDZE - Sukhumi state university, Georgia</a:t>
            </a:r>
            <a:br>
              <a:rPr lang="en-US" sz="1200" dirty="0" smtClean="0">
                <a:solidFill>
                  <a:schemeClr val="accent1">
                    <a:lumMod val="50000"/>
                  </a:schemeClr>
                </a:solidFill>
                <a:latin typeface="Sylfaen" pitchFamily="18" charset="0"/>
              </a:rPr>
            </a:br>
            <a:r>
              <a:rPr lang="en-US" sz="1200" dirty="0" smtClean="0">
                <a:solidFill>
                  <a:srgbClr val="C00000"/>
                </a:solidFill>
                <a:latin typeface="Sylfaen" pitchFamily="18" charset="0"/>
              </a:rPr>
              <a:t>CMC II, Van, Turkey, 22-24 august 2017</a:t>
            </a:r>
            <a:endParaRPr lang="en-US" sz="1200" dirty="0"/>
          </a:p>
        </p:txBody>
      </p:sp>
      <p:sp>
        <p:nvSpPr>
          <p:cNvPr id="32" name="Content Placeholder 31"/>
          <p:cNvSpPr>
            <a:spLocks noGrp="1"/>
          </p:cNvSpPr>
          <p:nvPr>
            <p:ph idx="1"/>
          </p:nvPr>
        </p:nvSpPr>
        <p:spPr/>
        <p:txBody>
          <a:bodyPr>
            <a:normAutofit/>
          </a:bodyPr>
          <a:lstStyle/>
          <a:p>
            <a:r>
              <a:rPr lang="en-US" dirty="0" smtClean="0"/>
              <a:t>On the basis of MM of </a:t>
            </a:r>
            <a:r>
              <a:rPr lang="en-US" dirty="0" smtClean="0">
                <a:solidFill>
                  <a:srgbClr val="FF0000"/>
                </a:solidFill>
              </a:rPr>
              <a:t>Samarskiy-Mikhailov</a:t>
            </a:r>
            <a:r>
              <a:rPr lang="en-US" dirty="0" smtClean="0"/>
              <a:t> Professor Mikhailov A.P. with co-authors</a:t>
            </a:r>
            <a:r>
              <a:rPr lang="en-US" dirty="0" smtClean="0">
                <a:solidFill>
                  <a:srgbClr val="FF0000"/>
                </a:solidFill>
              </a:rPr>
              <a:t> </a:t>
            </a:r>
            <a:r>
              <a:rPr lang="en-US" dirty="0" smtClean="0"/>
              <a:t>has created the </a:t>
            </a:r>
            <a:r>
              <a:rPr lang="en-US" b="1" dirty="0" smtClean="0">
                <a:solidFill>
                  <a:srgbClr val="FFFF00"/>
                </a:solidFill>
              </a:rPr>
              <a:t>model </a:t>
            </a:r>
            <a:r>
              <a:rPr lang="en-US" b="1" dirty="0" smtClean="0">
                <a:solidFill>
                  <a:srgbClr val="FFFF00"/>
                </a:solidFill>
              </a:rPr>
              <a:t>w</a:t>
            </a:r>
            <a:r>
              <a:rPr lang="en-US" b="1" dirty="0" smtClean="0">
                <a:solidFill>
                  <a:srgbClr val="FFFF00"/>
                </a:solidFill>
              </a:rPr>
              <a:t>ith </a:t>
            </a:r>
            <a:r>
              <a:rPr lang="en-US" b="1" dirty="0" smtClean="0">
                <a:solidFill>
                  <a:srgbClr val="FFFF00"/>
                </a:solidFill>
              </a:rPr>
              <a:t>forgetting</a:t>
            </a:r>
            <a:r>
              <a:rPr lang="en-US" dirty="0" smtClean="0"/>
              <a:t>,</a:t>
            </a:r>
            <a:r>
              <a:rPr lang="ru-RU" dirty="0" smtClean="0"/>
              <a:t> </a:t>
            </a:r>
            <a:r>
              <a:rPr lang="en-US" dirty="0" smtClean="0"/>
              <a:t>at the same time </a:t>
            </a:r>
            <a:r>
              <a:rPr lang="ka-GE" dirty="0" smtClean="0"/>
              <a:t> </a:t>
            </a:r>
            <a:r>
              <a:rPr lang="ru-RU" dirty="0" smtClean="0"/>
              <a:t>     </a:t>
            </a:r>
            <a:r>
              <a:rPr lang="en-US" dirty="0" err="1" smtClean="0"/>
              <a:t>charac</a:t>
            </a:r>
            <a:r>
              <a:rPr lang="ru-RU" dirty="0" smtClean="0"/>
              <a:t>-</a:t>
            </a:r>
            <a:r>
              <a:rPr lang="en-US" dirty="0" err="1" smtClean="0"/>
              <a:t>terizes</a:t>
            </a:r>
            <a:r>
              <a:rPr lang="en-US" dirty="0" smtClean="0"/>
              <a:t> intensity of </a:t>
            </a:r>
            <a:r>
              <a:rPr lang="en-US" dirty="0" smtClean="0"/>
              <a:t>f</a:t>
            </a:r>
            <a:r>
              <a:rPr lang="en-US" dirty="0" smtClean="0"/>
              <a:t>orgetting </a:t>
            </a:r>
            <a:r>
              <a:rPr lang="en-US" dirty="0" smtClean="0"/>
              <a:t>of </a:t>
            </a:r>
            <a:r>
              <a:rPr lang="en-US" dirty="0" err="1" smtClean="0"/>
              <a:t>infor</a:t>
            </a:r>
            <a:r>
              <a:rPr lang="ru-RU" dirty="0" smtClean="0"/>
              <a:t>-</a:t>
            </a:r>
            <a:r>
              <a:rPr lang="en-US" dirty="0" err="1" smtClean="0"/>
              <a:t>mation</a:t>
            </a:r>
            <a:r>
              <a:rPr lang="en-US" dirty="0" smtClean="0"/>
              <a:t> by the individual [7].</a:t>
            </a:r>
            <a:endParaRPr lang="en-US" dirty="0"/>
          </a:p>
        </p:txBody>
      </p:sp>
      <p:sp>
        <p:nvSpPr>
          <p:cNvPr id="29" name="Content Placeholder 28"/>
          <p:cNvSpPr>
            <a:spLocks noGrp="1"/>
          </p:cNvSpPr>
          <p:nvPr>
            <p:ph type="body" idx="4294967295"/>
          </p:nvPr>
        </p:nvSpPr>
        <p:spPr>
          <a:xfrm flipH="1">
            <a:off x="8077200" y="716280"/>
            <a:ext cx="533400" cy="45719"/>
          </a:xfrm>
        </p:spPr>
        <p:txBody>
          <a:bodyPr>
            <a:normAutofit fontScale="25000" lnSpcReduction="20000"/>
          </a:bodyPr>
          <a:lstStyle/>
          <a:p>
            <a:endParaRPr lang="en-US" dirty="0" smtClean="0"/>
          </a:p>
          <a:p>
            <a:pPr>
              <a:buNone/>
            </a:pPr>
            <a:endParaRPr lang="en-US" dirty="0" smtClean="0"/>
          </a:p>
          <a:p>
            <a:pPr>
              <a:buNone/>
            </a:pPr>
            <a:endParaRPr lang="en-US" dirty="0" smtClean="0"/>
          </a:p>
          <a:p>
            <a:pPr>
              <a:buNone/>
            </a:pPr>
            <a:endParaRPr lang="en-US" dirty="0"/>
          </a:p>
        </p:txBody>
      </p:sp>
      <p:sp>
        <p:nvSpPr>
          <p:cNvPr id="2"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8"/>
          <p:cNvGraphicFramePr>
            <a:graphicFrameLocks noChangeAspect="1"/>
          </p:cNvGraphicFramePr>
          <p:nvPr/>
        </p:nvGraphicFramePr>
        <p:xfrm>
          <a:off x="6400800" y="1905000"/>
          <a:ext cx="609600" cy="457200"/>
        </p:xfrm>
        <a:graphic>
          <a:graphicData uri="http://schemas.openxmlformats.org/presentationml/2006/ole">
            <p:oleObj spid="_x0000_s24584" name="Equation" r:id="rId5" imgW="355292" imgH="203024"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1" name="Object 1"/>
          <p:cNvGraphicFramePr>
            <a:graphicFrameLocks noChangeAspect="1"/>
          </p:cNvGraphicFramePr>
          <p:nvPr/>
        </p:nvGraphicFramePr>
        <p:xfrm>
          <a:off x="914400" y="2514600"/>
          <a:ext cx="7620000" cy="2438400"/>
        </p:xfrm>
        <a:graphic>
          <a:graphicData uri="http://schemas.openxmlformats.org/presentationml/2006/ole">
            <p:oleObj spid="_x0000_s25601" name="Equation" r:id="rId3" imgW="3301920" imgH="888840" progId="Equation.DSMT4">
              <p:embed/>
            </p:oleObj>
          </a:graphicData>
        </a:graphic>
      </p:graphicFrame>
      <p:sp>
        <p:nvSpPr>
          <p:cNvPr id="7" name="Title 6"/>
          <p:cNvSpPr>
            <a:spLocks noGrp="1"/>
          </p:cNvSpPr>
          <p:nvPr>
            <p:ph type="title"/>
          </p:nvPr>
        </p:nvSpPr>
        <p:spPr/>
        <p:txBody>
          <a:bodyPr>
            <a:normAutofit/>
          </a:bodyPr>
          <a:lstStyle/>
          <a:p>
            <a:pPr algn="ctr"/>
            <a:r>
              <a:rPr lang="en-US" sz="1200" dirty="0" smtClean="0">
                <a:solidFill>
                  <a:schemeClr val="tx1"/>
                </a:solidFill>
                <a:latin typeface="Sylfaen" pitchFamily="18" charset="0"/>
              </a:rPr>
              <a:t>Integrated mathematical and computer models of the information warfare, </a:t>
            </a:r>
            <a:br>
              <a:rPr lang="en-US" sz="1200" dirty="0" smtClean="0">
                <a:solidFill>
                  <a:schemeClr val="tx1"/>
                </a:solidFill>
                <a:latin typeface="Sylfaen" pitchFamily="18" charset="0"/>
              </a:rPr>
            </a:br>
            <a:r>
              <a:rPr lang="en-US" sz="1200" dirty="0" smtClean="0">
                <a:solidFill>
                  <a:schemeClr val="accent1">
                    <a:lumMod val="50000"/>
                  </a:schemeClr>
                </a:solidFill>
                <a:latin typeface="Sylfaen" pitchFamily="18" charset="0"/>
              </a:rPr>
              <a:t>NUGZAR KERESELIDZE - Sukhumi state university, Georgia</a:t>
            </a:r>
            <a:br>
              <a:rPr lang="en-US" sz="1200" dirty="0" smtClean="0">
                <a:solidFill>
                  <a:schemeClr val="accent1">
                    <a:lumMod val="50000"/>
                  </a:schemeClr>
                </a:solidFill>
                <a:latin typeface="Sylfaen" pitchFamily="18" charset="0"/>
              </a:rPr>
            </a:br>
            <a:r>
              <a:rPr lang="en-US" sz="1200" dirty="0" smtClean="0">
                <a:solidFill>
                  <a:srgbClr val="C00000"/>
                </a:solidFill>
                <a:latin typeface="Sylfaen" pitchFamily="18" charset="0"/>
              </a:rPr>
              <a:t>CMC II, Van, Turkey, 22-24 august 2017</a:t>
            </a:r>
            <a:endParaRPr lang="en-US" sz="1200" dirty="0"/>
          </a:p>
        </p:txBody>
      </p:sp>
      <p:sp>
        <p:nvSpPr>
          <p:cNvPr id="9" name="Content Placeholder 8"/>
          <p:cNvSpPr>
            <a:spLocks noGrp="1"/>
          </p:cNvSpPr>
          <p:nvPr>
            <p:ph idx="1"/>
          </p:nvPr>
        </p:nvSpPr>
        <p:spPr>
          <a:xfrm>
            <a:off x="502920" y="530352"/>
            <a:ext cx="8183880" cy="1984248"/>
          </a:xfrm>
        </p:spPr>
        <p:txBody>
          <a:bodyPr>
            <a:normAutofit fontScale="92500" lnSpcReduction="10000"/>
          </a:bodyPr>
          <a:lstStyle/>
          <a:p>
            <a:pPr algn="just"/>
            <a:r>
              <a:rPr lang="en-US" dirty="0" smtClean="0"/>
              <a:t>Based on MM Samarskiy-Mikhailov Professor Mikhailov </a:t>
            </a:r>
            <a:r>
              <a:rPr lang="en-US" dirty="0" smtClean="0"/>
              <a:t>A.P. </a:t>
            </a:r>
            <a:r>
              <a:rPr lang="en-US" dirty="0" smtClean="0"/>
              <a:t>with co-authors has created a </a:t>
            </a:r>
            <a:r>
              <a:rPr lang="en-US" dirty="0" smtClean="0">
                <a:solidFill>
                  <a:srgbClr val="FF0000"/>
                </a:solidFill>
              </a:rPr>
              <a:t>model of information confrontation</a:t>
            </a:r>
            <a:r>
              <a:rPr lang="en-US" dirty="0" smtClean="0"/>
              <a:t>, when two different </a:t>
            </a:r>
            <a:r>
              <a:rPr lang="en-US" dirty="0" smtClean="0"/>
              <a:t>information </a:t>
            </a:r>
            <a:r>
              <a:rPr lang="en-US" dirty="0" smtClean="0"/>
              <a:t>are disseminated in the society [7].</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2467</TotalTime>
  <Words>2647</Words>
  <Application>Microsoft Office PowerPoint</Application>
  <PresentationFormat>On-screen Show (4:3)</PresentationFormat>
  <Paragraphs>195</Paragraphs>
  <Slides>37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Aspect</vt:lpstr>
      <vt:lpstr>Equation</vt:lpstr>
      <vt:lpstr>Integrated mathematical and computer models of the information warfare</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The integrated Mathematical model of Information war with the linear dissemination of information of the sides and the partial restriction</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Integrated mathematical and computer models of the information warfare,  NUGZAR KERESELIDZE - Sukhumi state university, Georgia CMC II, Van, Turkey, 22-24 august 2017</vt:lpstr>
      <vt:lpstr>References</vt:lpstr>
      <vt:lpstr>Slide 36</vt:lpstr>
      <vt:lpstr>Slide 37</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mathematical and computer models of the information warfare</dc:title>
  <dc:creator>Nugzar Kereselidze</dc:creator>
  <cp:lastModifiedBy>Nugzar Kereselidze</cp:lastModifiedBy>
  <cp:revision>190</cp:revision>
  <dcterms:created xsi:type="dcterms:W3CDTF">2017-08-11T04:04:53Z</dcterms:created>
  <dcterms:modified xsi:type="dcterms:W3CDTF">2017-08-19T19:27:26Z</dcterms:modified>
</cp:coreProperties>
</file>